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550" r:id="rId3"/>
    <p:sldId id="676" r:id="rId4"/>
    <p:sldId id="677" r:id="rId5"/>
    <p:sldId id="549" r:id="rId6"/>
    <p:sldId id="326" r:id="rId7"/>
    <p:sldId id="327" r:id="rId8"/>
    <p:sldId id="547" r:id="rId9"/>
    <p:sldId id="270" r:id="rId10"/>
    <p:sldId id="306" r:id="rId11"/>
    <p:sldId id="430" r:id="rId12"/>
    <p:sldId id="428" r:id="rId13"/>
    <p:sldId id="268" r:id="rId14"/>
    <p:sldId id="633" r:id="rId15"/>
    <p:sldId id="675" r:id="rId16"/>
    <p:sldId id="278" r:id="rId17"/>
    <p:sldId id="261" r:id="rId18"/>
    <p:sldId id="262" r:id="rId19"/>
    <p:sldId id="285" r:id="rId20"/>
    <p:sldId id="338" r:id="rId21"/>
    <p:sldId id="342" r:id="rId22"/>
    <p:sldId id="341" r:id="rId23"/>
    <p:sldId id="340" r:id="rId24"/>
    <p:sldId id="339" r:id="rId25"/>
    <p:sldId id="259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5311CE-A0AD-4342-9031-6510DD289BEC}" v="8" dt="2020-11-30T22:12:50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Van der Meer" userId="de95ab60279149ed" providerId="LiveId" clId="{3C5311CE-A0AD-4342-9031-6510DD289BEC}"/>
    <pc:docChg chg="custSel addSld delSld modSld sldOrd">
      <pc:chgData name="Marc Van der Meer" userId="de95ab60279149ed" providerId="LiveId" clId="{3C5311CE-A0AD-4342-9031-6510DD289BEC}" dt="2020-11-30T22:14:06.679" v="1287" actId="313"/>
      <pc:docMkLst>
        <pc:docMk/>
      </pc:docMkLst>
      <pc:sldChg chg="modSp mod">
        <pc:chgData name="Marc Van der Meer" userId="de95ab60279149ed" providerId="LiveId" clId="{3C5311CE-A0AD-4342-9031-6510DD289BEC}" dt="2020-11-30T21:28:54.532" v="120" actId="6549"/>
        <pc:sldMkLst>
          <pc:docMk/>
          <pc:sldMk cId="2524714260" sldId="256"/>
        </pc:sldMkLst>
        <pc:spChg chg="mod">
          <ac:chgData name="Marc Van der Meer" userId="de95ab60279149ed" providerId="LiveId" clId="{3C5311CE-A0AD-4342-9031-6510DD289BEC}" dt="2020-11-30T21:28:54.532" v="120" actId="6549"/>
          <ac:spMkLst>
            <pc:docMk/>
            <pc:sldMk cId="2524714260" sldId="256"/>
            <ac:spMk id="3" creationId="{00000000-0000-0000-0000-000000000000}"/>
          </ac:spMkLst>
        </pc:spChg>
      </pc:sldChg>
      <pc:sldChg chg="del">
        <pc:chgData name="Marc Van der Meer" userId="de95ab60279149ed" providerId="LiveId" clId="{3C5311CE-A0AD-4342-9031-6510DD289BEC}" dt="2020-11-30T22:08:50.171" v="1016" actId="47"/>
        <pc:sldMkLst>
          <pc:docMk/>
          <pc:sldMk cId="2089327621" sldId="258"/>
        </pc:sldMkLst>
      </pc:sldChg>
      <pc:sldChg chg="modSp mod">
        <pc:chgData name="Marc Van der Meer" userId="de95ab60279149ed" providerId="LiveId" clId="{3C5311CE-A0AD-4342-9031-6510DD289BEC}" dt="2020-11-30T21:34:41.453" v="335" actId="20577"/>
        <pc:sldMkLst>
          <pc:docMk/>
          <pc:sldMk cId="1082063494" sldId="268"/>
        </pc:sldMkLst>
        <pc:spChg chg="mod">
          <ac:chgData name="Marc Van der Meer" userId="de95ab60279149ed" providerId="LiveId" clId="{3C5311CE-A0AD-4342-9031-6510DD289BEC}" dt="2020-11-30T21:34:41.453" v="335" actId="20577"/>
          <ac:spMkLst>
            <pc:docMk/>
            <pc:sldMk cId="1082063494" sldId="268"/>
            <ac:spMk id="18" creationId="{F663C5BD-1341-43A3-A282-3EC841F19C83}"/>
          </ac:spMkLst>
        </pc:spChg>
      </pc:sldChg>
      <pc:sldChg chg="modSp mod">
        <pc:chgData name="Marc Van der Meer" userId="de95ab60279149ed" providerId="LiveId" clId="{3C5311CE-A0AD-4342-9031-6510DD289BEC}" dt="2020-11-30T22:07:34.463" v="887" actId="6549"/>
        <pc:sldMkLst>
          <pc:docMk/>
          <pc:sldMk cId="3864939371" sldId="278"/>
        </pc:sldMkLst>
        <pc:spChg chg="mod">
          <ac:chgData name="Marc Van der Meer" userId="de95ab60279149ed" providerId="LiveId" clId="{3C5311CE-A0AD-4342-9031-6510DD289BEC}" dt="2020-11-30T22:07:34.463" v="887" actId="6549"/>
          <ac:spMkLst>
            <pc:docMk/>
            <pc:sldMk cId="3864939371" sldId="278"/>
            <ac:spMk id="2" creationId="{00000000-0000-0000-0000-000000000000}"/>
          </ac:spMkLst>
        </pc:spChg>
      </pc:sldChg>
      <pc:sldChg chg="modSp mod">
        <pc:chgData name="Marc Van der Meer" userId="de95ab60279149ed" providerId="LiveId" clId="{3C5311CE-A0AD-4342-9031-6510DD289BEC}" dt="2020-11-30T22:14:06.679" v="1287" actId="313"/>
        <pc:sldMkLst>
          <pc:docMk/>
          <pc:sldMk cId="624894713" sldId="285"/>
        </pc:sldMkLst>
        <pc:spChg chg="mod">
          <ac:chgData name="Marc Van der Meer" userId="de95ab60279149ed" providerId="LiveId" clId="{3C5311CE-A0AD-4342-9031-6510DD289BEC}" dt="2020-11-30T22:14:06.679" v="1287" actId="313"/>
          <ac:spMkLst>
            <pc:docMk/>
            <pc:sldMk cId="624894713" sldId="285"/>
            <ac:spMk id="3" creationId="{00000000-0000-0000-0000-000000000000}"/>
          </ac:spMkLst>
        </pc:spChg>
      </pc:sldChg>
      <pc:sldChg chg="del ord">
        <pc:chgData name="Marc Van der Meer" userId="de95ab60279149ed" providerId="LiveId" clId="{3C5311CE-A0AD-4342-9031-6510DD289BEC}" dt="2020-11-30T21:40:04.776" v="446" actId="47"/>
        <pc:sldMkLst>
          <pc:docMk/>
          <pc:sldMk cId="0" sldId="291"/>
        </pc:sldMkLst>
      </pc:sldChg>
      <pc:sldChg chg="modSp mod">
        <pc:chgData name="Marc Van der Meer" userId="de95ab60279149ed" providerId="LiveId" clId="{3C5311CE-A0AD-4342-9031-6510DD289BEC}" dt="2020-11-30T22:09:05.004" v="1019" actId="6549"/>
        <pc:sldMkLst>
          <pc:docMk/>
          <pc:sldMk cId="2392876721" sldId="342"/>
        </pc:sldMkLst>
        <pc:spChg chg="mod">
          <ac:chgData name="Marc Van der Meer" userId="de95ab60279149ed" providerId="LiveId" clId="{3C5311CE-A0AD-4342-9031-6510DD289BEC}" dt="2020-11-30T22:09:05.004" v="1019" actId="6549"/>
          <ac:spMkLst>
            <pc:docMk/>
            <pc:sldMk cId="2392876721" sldId="342"/>
            <ac:spMk id="3" creationId="{00000000-0000-0000-0000-000000000000}"/>
          </ac:spMkLst>
        </pc:spChg>
      </pc:sldChg>
      <pc:sldChg chg="modSp mod">
        <pc:chgData name="Marc Van der Meer" userId="de95ab60279149ed" providerId="LiveId" clId="{3C5311CE-A0AD-4342-9031-6510DD289BEC}" dt="2020-11-30T22:06:16.389" v="781" actId="113"/>
        <pc:sldMkLst>
          <pc:docMk/>
          <pc:sldMk cId="4113325760" sldId="430"/>
        </pc:sldMkLst>
        <pc:spChg chg="mod">
          <ac:chgData name="Marc Van der Meer" userId="de95ab60279149ed" providerId="LiveId" clId="{3C5311CE-A0AD-4342-9031-6510DD289BEC}" dt="2020-11-30T22:06:16.389" v="781" actId="113"/>
          <ac:spMkLst>
            <pc:docMk/>
            <pc:sldMk cId="4113325760" sldId="430"/>
            <ac:spMk id="9" creationId="{99ABD473-240D-4287-897E-8B56834C4BA4}"/>
          </ac:spMkLst>
        </pc:spChg>
      </pc:sldChg>
      <pc:sldChg chg="ord">
        <pc:chgData name="Marc Van der Meer" userId="de95ab60279149ed" providerId="LiveId" clId="{3C5311CE-A0AD-4342-9031-6510DD289BEC}" dt="2020-11-30T21:38:22.285" v="339"/>
        <pc:sldMkLst>
          <pc:docMk/>
          <pc:sldMk cId="0" sldId="547"/>
        </pc:sldMkLst>
      </pc:sldChg>
      <pc:sldChg chg="del ord">
        <pc:chgData name="Marc Van der Meer" userId="de95ab60279149ed" providerId="LiveId" clId="{3C5311CE-A0AD-4342-9031-6510DD289BEC}" dt="2020-11-30T21:52:39.719" v="493" actId="47"/>
        <pc:sldMkLst>
          <pc:docMk/>
          <pc:sldMk cId="3814232359" sldId="548"/>
        </pc:sldMkLst>
      </pc:sldChg>
      <pc:sldChg chg="ord">
        <pc:chgData name="Marc Van der Meer" userId="de95ab60279149ed" providerId="LiveId" clId="{3C5311CE-A0AD-4342-9031-6510DD289BEC}" dt="2020-11-30T22:12:21.253" v="1283"/>
        <pc:sldMkLst>
          <pc:docMk/>
          <pc:sldMk cId="3729476564" sldId="549"/>
        </pc:sldMkLst>
      </pc:sldChg>
      <pc:sldChg chg="modSp mod ord">
        <pc:chgData name="Marc Van der Meer" userId="de95ab60279149ed" providerId="LiveId" clId="{3C5311CE-A0AD-4342-9031-6510DD289BEC}" dt="2020-11-30T22:10:58.057" v="1208" actId="20577"/>
        <pc:sldMkLst>
          <pc:docMk/>
          <pc:sldMk cId="1554853106" sldId="550"/>
        </pc:sldMkLst>
        <pc:spChg chg="mod">
          <ac:chgData name="Marc Van der Meer" userId="de95ab60279149ed" providerId="LiveId" clId="{3C5311CE-A0AD-4342-9031-6510DD289BEC}" dt="2020-11-30T22:10:58.057" v="1208" actId="20577"/>
          <ac:spMkLst>
            <pc:docMk/>
            <pc:sldMk cId="1554853106" sldId="550"/>
            <ac:spMk id="3" creationId="{7BFC9F5B-4B78-4B16-BC2A-1DCA9A9C35D7}"/>
          </ac:spMkLst>
        </pc:spChg>
        <pc:spChg chg="mod">
          <ac:chgData name="Marc Van der Meer" userId="de95ab60279149ed" providerId="LiveId" clId="{3C5311CE-A0AD-4342-9031-6510DD289BEC}" dt="2020-11-30T22:10:25.787" v="1143" actId="6549"/>
          <ac:spMkLst>
            <pc:docMk/>
            <pc:sldMk cId="1554853106" sldId="550"/>
            <ac:spMk id="6" creationId="{575548A8-F471-451D-9DC3-3E691BF929EC}"/>
          </ac:spMkLst>
        </pc:spChg>
      </pc:sldChg>
      <pc:sldChg chg="del">
        <pc:chgData name="Marc Van der Meer" userId="de95ab60279149ed" providerId="LiveId" clId="{3C5311CE-A0AD-4342-9031-6510DD289BEC}" dt="2020-11-30T21:40:29.790" v="447" actId="47"/>
        <pc:sldMkLst>
          <pc:docMk/>
          <pc:sldMk cId="2002005703" sldId="551"/>
        </pc:sldMkLst>
      </pc:sldChg>
      <pc:sldChg chg="addSp delSp modSp mod">
        <pc:chgData name="Marc Van der Meer" userId="de95ab60279149ed" providerId="LiveId" clId="{3C5311CE-A0AD-4342-9031-6510DD289BEC}" dt="2020-11-30T22:06:52.080" v="836" actId="20577"/>
        <pc:sldMkLst>
          <pc:docMk/>
          <pc:sldMk cId="3267648586" sldId="633"/>
        </pc:sldMkLst>
        <pc:spChg chg="del">
          <ac:chgData name="Marc Van der Meer" userId="de95ab60279149ed" providerId="LiveId" clId="{3C5311CE-A0AD-4342-9031-6510DD289BEC}" dt="2020-11-30T22:06:38.879" v="782" actId="21"/>
          <ac:spMkLst>
            <pc:docMk/>
            <pc:sldMk cId="3267648586" sldId="633"/>
            <ac:spMk id="5" creationId="{BCB1C378-4C69-4FA7-BE74-FE2ABC54AEE9}"/>
          </ac:spMkLst>
        </pc:spChg>
        <pc:spChg chg="add mod">
          <ac:chgData name="Marc Van der Meer" userId="de95ab60279149ed" providerId="LiveId" clId="{3C5311CE-A0AD-4342-9031-6510DD289BEC}" dt="2020-11-30T22:06:52.080" v="836" actId="20577"/>
          <ac:spMkLst>
            <pc:docMk/>
            <pc:sldMk cId="3267648586" sldId="633"/>
            <ac:spMk id="7" creationId="{DBC9DDCA-3FC5-4089-9965-3660720C4D7B}"/>
          </ac:spMkLst>
        </pc:spChg>
      </pc:sldChg>
      <pc:sldChg chg="addSp modSp new mod">
        <pc:chgData name="Marc Van der Meer" userId="de95ab60279149ed" providerId="LiveId" clId="{3C5311CE-A0AD-4342-9031-6510DD289BEC}" dt="2020-11-30T21:52:01.366" v="466" actId="14100"/>
        <pc:sldMkLst>
          <pc:docMk/>
          <pc:sldMk cId="4279458427" sldId="676"/>
        </pc:sldMkLst>
        <pc:spChg chg="mod">
          <ac:chgData name="Marc Van der Meer" userId="de95ab60279149ed" providerId="LiveId" clId="{3C5311CE-A0AD-4342-9031-6510DD289BEC}" dt="2020-11-30T21:51:55.263" v="465" actId="1076"/>
          <ac:spMkLst>
            <pc:docMk/>
            <pc:sldMk cId="4279458427" sldId="676"/>
            <ac:spMk id="2" creationId="{81146867-154A-40FF-9947-51733BB1C759}"/>
          </ac:spMkLst>
        </pc:spChg>
        <pc:spChg chg="mod">
          <ac:chgData name="Marc Van der Meer" userId="de95ab60279149ed" providerId="LiveId" clId="{3C5311CE-A0AD-4342-9031-6510DD289BEC}" dt="2020-11-30T21:39:59.798" v="445" actId="5793"/>
          <ac:spMkLst>
            <pc:docMk/>
            <pc:sldMk cId="4279458427" sldId="676"/>
            <ac:spMk id="3" creationId="{DC4EB0F9-8432-47C0-8DCD-4F29A6AB18F9}"/>
          </ac:spMkLst>
        </pc:spChg>
        <pc:picChg chg="add mod modCrop">
          <ac:chgData name="Marc Van der Meer" userId="de95ab60279149ed" providerId="LiveId" clId="{3C5311CE-A0AD-4342-9031-6510DD289BEC}" dt="2020-11-30T21:52:01.366" v="466" actId="14100"/>
          <ac:picMkLst>
            <pc:docMk/>
            <pc:sldMk cId="4279458427" sldId="676"/>
            <ac:picMk id="6" creationId="{C2442D37-9B3E-4B67-868F-5503A8947906}"/>
          </ac:picMkLst>
        </pc:picChg>
      </pc:sldChg>
      <pc:sldChg chg="delSp modSp mod ord">
        <pc:chgData name="Marc Van der Meer" userId="de95ab60279149ed" providerId="LiveId" clId="{3C5311CE-A0AD-4342-9031-6510DD289BEC}" dt="2020-11-30T22:12:00.032" v="1281" actId="6549"/>
        <pc:sldMkLst>
          <pc:docMk/>
          <pc:sldMk cId="2175574692" sldId="677"/>
        </pc:sldMkLst>
        <pc:spChg chg="mod">
          <ac:chgData name="Marc Van der Meer" userId="de95ab60279149ed" providerId="LiveId" clId="{3C5311CE-A0AD-4342-9031-6510DD289BEC}" dt="2020-11-30T22:12:00.032" v="1281" actId="6549"/>
          <ac:spMkLst>
            <pc:docMk/>
            <pc:sldMk cId="2175574692" sldId="677"/>
            <ac:spMk id="3" creationId="{DC4EB0F9-8432-47C0-8DCD-4F29A6AB18F9}"/>
          </ac:spMkLst>
        </pc:spChg>
        <pc:picChg chg="del">
          <ac:chgData name="Marc Van der Meer" userId="de95ab60279149ed" providerId="LiveId" clId="{3C5311CE-A0AD-4342-9031-6510DD289BEC}" dt="2020-11-30T21:52:18.895" v="469" actId="21"/>
          <ac:picMkLst>
            <pc:docMk/>
            <pc:sldMk cId="2175574692" sldId="677"/>
            <ac:picMk id="6" creationId="{C2442D37-9B3E-4B67-868F-5503A8947906}"/>
          </ac:picMkLst>
        </pc:picChg>
      </pc:sldChg>
      <pc:sldChg chg="add del">
        <pc:chgData name="Marc Van der Meer" userId="de95ab60279149ed" providerId="LiveId" clId="{3C5311CE-A0AD-4342-9031-6510DD289BEC}" dt="2020-11-30T21:48:09.813" v="449"/>
        <pc:sldMkLst>
          <pc:docMk/>
          <pc:sldMk cId="4226274627" sldId="67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Marc.van.der.Meer\AppData\Local\Microsoft\Windows\INetCache\IE\DJQDONK5\PolitieDefensieInstroomUitstroom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[PolitieDefensieInstroomUitstroom2017.xlsx]Blad1!Draaitabel1</c:name>
    <c:fmtId val="-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4.1498238087505947E-2"/>
          <c:y val="1.9596588033428383E-2"/>
          <c:w val="0.8787823432723999"/>
          <c:h val="0.857514508969902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Blad1!$C$3:$C$4</c:f>
              <c:strCache>
                <c:ptCount val="1"/>
                <c:pt idx="0">
                  <c:v>Inst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Blad1!$A$5:$B$111</c:f>
              <c:multiLvlStrCache>
                <c:ptCount val="104"/>
                <c:lvl>
                  <c:pt idx="0">
                    <c:v>16</c:v>
                  </c:pt>
                  <c:pt idx="1">
                    <c:v>17</c:v>
                  </c:pt>
                  <c:pt idx="2">
                    <c:v>18</c:v>
                  </c:pt>
                  <c:pt idx="3">
                    <c:v>19</c:v>
                  </c:pt>
                  <c:pt idx="4">
                    <c:v>20</c:v>
                  </c:pt>
                  <c:pt idx="5">
                    <c:v>21</c:v>
                  </c:pt>
                  <c:pt idx="6">
                    <c:v>22</c:v>
                  </c:pt>
                  <c:pt idx="7">
                    <c:v>23</c:v>
                  </c:pt>
                  <c:pt idx="8">
                    <c:v>24</c:v>
                  </c:pt>
                  <c:pt idx="9">
                    <c:v>25</c:v>
                  </c:pt>
                  <c:pt idx="10">
                    <c:v>26</c:v>
                  </c:pt>
                  <c:pt idx="11">
                    <c:v>27</c:v>
                  </c:pt>
                  <c:pt idx="12">
                    <c:v>28</c:v>
                  </c:pt>
                  <c:pt idx="13">
                    <c:v>29</c:v>
                  </c:pt>
                  <c:pt idx="14">
                    <c:v>30</c:v>
                  </c:pt>
                  <c:pt idx="15">
                    <c:v>31</c:v>
                  </c:pt>
                  <c:pt idx="16">
                    <c:v>32</c:v>
                  </c:pt>
                  <c:pt idx="17">
                    <c:v>33</c:v>
                  </c:pt>
                  <c:pt idx="18">
                    <c:v>34</c:v>
                  </c:pt>
                  <c:pt idx="19">
                    <c:v>35</c:v>
                  </c:pt>
                  <c:pt idx="20">
                    <c:v>36</c:v>
                  </c:pt>
                  <c:pt idx="21">
                    <c:v>37</c:v>
                  </c:pt>
                  <c:pt idx="22">
                    <c:v>38</c:v>
                  </c:pt>
                  <c:pt idx="23">
                    <c:v>39</c:v>
                  </c:pt>
                  <c:pt idx="24">
                    <c:v>40</c:v>
                  </c:pt>
                  <c:pt idx="25">
                    <c:v>41</c:v>
                  </c:pt>
                  <c:pt idx="26">
                    <c:v>42</c:v>
                  </c:pt>
                  <c:pt idx="27">
                    <c:v>43</c:v>
                  </c:pt>
                  <c:pt idx="28">
                    <c:v>44</c:v>
                  </c:pt>
                  <c:pt idx="29">
                    <c:v>45</c:v>
                  </c:pt>
                  <c:pt idx="30">
                    <c:v>46</c:v>
                  </c:pt>
                  <c:pt idx="31">
                    <c:v>47</c:v>
                  </c:pt>
                  <c:pt idx="32">
                    <c:v>48</c:v>
                  </c:pt>
                  <c:pt idx="33">
                    <c:v>49</c:v>
                  </c:pt>
                  <c:pt idx="34">
                    <c:v>50</c:v>
                  </c:pt>
                  <c:pt idx="35">
                    <c:v>51</c:v>
                  </c:pt>
                  <c:pt idx="36">
                    <c:v>52</c:v>
                  </c:pt>
                  <c:pt idx="37">
                    <c:v>53</c:v>
                  </c:pt>
                  <c:pt idx="38">
                    <c:v>54</c:v>
                  </c:pt>
                  <c:pt idx="39">
                    <c:v>55</c:v>
                  </c:pt>
                  <c:pt idx="40">
                    <c:v>56</c:v>
                  </c:pt>
                  <c:pt idx="41">
                    <c:v>57</c:v>
                  </c:pt>
                  <c:pt idx="42">
                    <c:v>58</c:v>
                  </c:pt>
                  <c:pt idx="43">
                    <c:v>59</c:v>
                  </c:pt>
                  <c:pt idx="44">
                    <c:v>60</c:v>
                  </c:pt>
                  <c:pt idx="45">
                    <c:v>61</c:v>
                  </c:pt>
                  <c:pt idx="46">
                    <c:v>62</c:v>
                  </c:pt>
                  <c:pt idx="47">
                    <c:v>63</c:v>
                  </c:pt>
                  <c:pt idx="48">
                    <c:v>64</c:v>
                  </c:pt>
                  <c:pt idx="49">
                    <c:v>65</c:v>
                  </c:pt>
                  <c:pt idx="50">
                    <c:v>66</c:v>
                  </c:pt>
                  <c:pt idx="51">
                    <c:v>67</c:v>
                  </c:pt>
                  <c:pt idx="52">
                    <c:v>18</c:v>
                  </c:pt>
                  <c:pt idx="53">
                    <c:v>19</c:v>
                  </c:pt>
                  <c:pt idx="54">
                    <c:v>20</c:v>
                  </c:pt>
                  <c:pt idx="55">
                    <c:v>21</c:v>
                  </c:pt>
                  <c:pt idx="56">
                    <c:v>22</c:v>
                  </c:pt>
                  <c:pt idx="57">
                    <c:v>23</c:v>
                  </c:pt>
                  <c:pt idx="58">
                    <c:v>24</c:v>
                  </c:pt>
                  <c:pt idx="59">
                    <c:v>25</c:v>
                  </c:pt>
                  <c:pt idx="60">
                    <c:v>26</c:v>
                  </c:pt>
                  <c:pt idx="61">
                    <c:v>27</c:v>
                  </c:pt>
                  <c:pt idx="62">
                    <c:v>28</c:v>
                  </c:pt>
                  <c:pt idx="63">
                    <c:v>29</c:v>
                  </c:pt>
                  <c:pt idx="64">
                    <c:v>30</c:v>
                  </c:pt>
                  <c:pt idx="65">
                    <c:v>31</c:v>
                  </c:pt>
                  <c:pt idx="66">
                    <c:v>32</c:v>
                  </c:pt>
                  <c:pt idx="67">
                    <c:v>33</c:v>
                  </c:pt>
                  <c:pt idx="68">
                    <c:v>34</c:v>
                  </c:pt>
                  <c:pt idx="69">
                    <c:v>35</c:v>
                  </c:pt>
                  <c:pt idx="70">
                    <c:v>36</c:v>
                  </c:pt>
                  <c:pt idx="71">
                    <c:v>37</c:v>
                  </c:pt>
                  <c:pt idx="72">
                    <c:v>38</c:v>
                  </c:pt>
                  <c:pt idx="73">
                    <c:v>39</c:v>
                  </c:pt>
                  <c:pt idx="74">
                    <c:v>40</c:v>
                  </c:pt>
                  <c:pt idx="75">
                    <c:v>41</c:v>
                  </c:pt>
                  <c:pt idx="76">
                    <c:v>42</c:v>
                  </c:pt>
                  <c:pt idx="77">
                    <c:v>43</c:v>
                  </c:pt>
                  <c:pt idx="78">
                    <c:v>44</c:v>
                  </c:pt>
                  <c:pt idx="79">
                    <c:v>45</c:v>
                  </c:pt>
                  <c:pt idx="80">
                    <c:v>46</c:v>
                  </c:pt>
                  <c:pt idx="81">
                    <c:v>47</c:v>
                  </c:pt>
                  <c:pt idx="82">
                    <c:v>48</c:v>
                  </c:pt>
                  <c:pt idx="83">
                    <c:v>49</c:v>
                  </c:pt>
                  <c:pt idx="84">
                    <c:v>50</c:v>
                  </c:pt>
                  <c:pt idx="85">
                    <c:v>51</c:v>
                  </c:pt>
                  <c:pt idx="86">
                    <c:v>52</c:v>
                  </c:pt>
                  <c:pt idx="87">
                    <c:v>53</c:v>
                  </c:pt>
                  <c:pt idx="88">
                    <c:v>54</c:v>
                  </c:pt>
                  <c:pt idx="89">
                    <c:v>55</c:v>
                  </c:pt>
                  <c:pt idx="90">
                    <c:v>56</c:v>
                  </c:pt>
                  <c:pt idx="91">
                    <c:v>57</c:v>
                  </c:pt>
                  <c:pt idx="92">
                    <c:v>58</c:v>
                  </c:pt>
                  <c:pt idx="93">
                    <c:v>59</c:v>
                  </c:pt>
                  <c:pt idx="94">
                    <c:v>60</c:v>
                  </c:pt>
                  <c:pt idx="95">
                    <c:v>61</c:v>
                  </c:pt>
                  <c:pt idx="96">
                    <c:v>62</c:v>
                  </c:pt>
                  <c:pt idx="97">
                    <c:v>63</c:v>
                  </c:pt>
                  <c:pt idx="98">
                    <c:v>64</c:v>
                  </c:pt>
                  <c:pt idx="99">
                    <c:v>65</c:v>
                  </c:pt>
                  <c:pt idx="100">
                    <c:v>66</c:v>
                  </c:pt>
                  <c:pt idx="101">
                    <c:v>67</c:v>
                  </c:pt>
                  <c:pt idx="102">
                    <c:v>68</c:v>
                  </c:pt>
                  <c:pt idx="103">
                    <c:v>82</c:v>
                  </c:pt>
                </c:lvl>
                <c:lvl>
                  <c:pt idx="0">
                    <c:v>Defensie</c:v>
                  </c:pt>
                  <c:pt idx="52">
                    <c:v>Politie</c:v>
                  </c:pt>
                </c:lvl>
              </c:multiLvlStrCache>
            </c:multiLvlStrRef>
          </c:cat>
          <c:val>
            <c:numRef>
              <c:f>Blad1!$C$5:$C$111</c:f>
              <c:numCache>
                <c:formatCode>General</c:formatCode>
                <c:ptCount val="104"/>
                <c:pt idx="0">
                  <c:v>2</c:v>
                </c:pt>
                <c:pt idx="1">
                  <c:v>97</c:v>
                </c:pt>
                <c:pt idx="2">
                  <c:v>395.00140000000005</c:v>
                </c:pt>
                <c:pt idx="3">
                  <c:v>502.1343</c:v>
                </c:pt>
                <c:pt idx="4">
                  <c:v>350.3384999999999</c:v>
                </c:pt>
                <c:pt idx="5">
                  <c:v>296.99700000000007</c:v>
                </c:pt>
                <c:pt idx="6">
                  <c:v>290.20920000000001</c:v>
                </c:pt>
                <c:pt idx="7">
                  <c:v>221.04920000000004</c:v>
                </c:pt>
                <c:pt idx="8">
                  <c:v>193.76349999999996</c:v>
                </c:pt>
                <c:pt idx="9">
                  <c:v>154.23090000000002</c:v>
                </c:pt>
                <c:pt idx="10">
                  <c:v>138.17430000000002</c:v>
                </c:pt>
                <c:pt idx="11">
                  <c:v>99.801300000000026</c:v>
                </c:pt>
                <c:pt idx="12">
                  <c:v>59.534799999999997</c:v>
                </c:pt>
                <c:pt idx="13">
                  <c:v>34.002400000000002</c:v>
                </c:pt>
                <c:pt idx="14">
                  <c:v>37.617200000000004</c:v>
                </c:pt>
                <c:pt idx="15">
                  <c:v>27.600999999999999</c:v>
                </c:pt>
                <c:pt idx="16">
                  <c:v>19.849700000000006</c:v>
                </c:pt>
                <c:pt idx="17">
                  <c:v>27.2454</c:v>
                </c:pt>
                <c:pt idx="18">
                  <c:v>15.881100000000002</c:v>
                </c:pt>
                <c:pt idx="19">
                  <c:v>27.543099999999999</c:v>
                </c:pt>
                <c:pt idx="20">
                  <c:v>16.817300000000003</c:v>
                </c:pt>
                <c:pt idx="21">
                  <c:v>20.517100000000006</c:v>
                </c:pt>
                <c:pt idx="22">
                  <c:v>22.851999999999997</c:v>
                </c:pt>
                <c:pt idx="23">
                  <c:v>21.8352</c:v>
                </c:pt>
                <c:pt idx="24">
                  <c:v>11.865400000000003</c:v>
                </c:pt>
                <c:pt idx="25">
                  <c:v>10.585800000000003</c:v>
                </c:pt>
                <c:pt idx="26">
                  <c:v>17.513500000000001</c:v>
                </c:pt>
                <c:pt idx="27">
                  <c:v>21.352900000000002</c:v>
                </c:pt>
                <c:pt idx="28">
                  <c:v>14.080900000000002</c:v>
                </c:pt>
                <c:pt idx="29">
                  <c:v>14.4315</c:v>
                </c:pt>
                <c:pt idx="30">
                  <c:v>13.9823</c:v>
                </c:pt>
                <c:pt idx="31">
                  <c:v>20.973500000000001</c:v>
                </c:pt>
                <c:pt idx="32">
                  <c:v>26.798200000000001</c:v>
                </c:pt>
                <c:pt idx="33">
                  <c:v>15.723000000000001</c:v>
                </c:pt>
                <c:pt idx="34">
                  <c:v>15.123900000000006</c:v>
                </c:pt>
                <c:pt idx="35">
                  <c:v>12.203600000000002</c:v>
                </c:pt>
                <c:pt idx="36">
                  <c:v>15.438100000000004</c:v>
                </c:pt>
                <c:pt idx="37">
                  <c:v>11.577200000000003</c:v>
                </c:pt>
                <c:pt idx="38">
                  <c:v>12.8308</c:v>
                </c:pt>
                <c:pt idx="39">
                  <c:v>4.3545999999999987</c:v>
                </c:pt>
                <c:pt idx="40">
                  <c:v>14.027200000000001</c:v>
                </c:pt>
                <c:pt idx="41">
                  <c:v>8.4173000000000009</c:v>
                </c:pt>
                <c:pt idx="42">
                  <c:v>23.267199999999995</c:v>
                </c:pt>
                <c:pt idx="43">
                  <c:v>20.775399999999991</c:v>
                </c:pt>
                <c:pt idx="44">
                  <c:v>11.842099999999999</c:v>
                </c:pt>
                <c:pt idx="45">
                  <c:v>10.052499999999998</c:v>
                </c:pt>
                <c:pt idx="46">
                  <c:v>6.7630999999999997</c:v>
                </c:pt>
                <c:pt idx="47">
                  <c:v>2.4199999999999999E-2</c:v>
                </c:pt>
                <c:pt idx="48">
                  <c:v>0.71050000000000002</c:v>
                </c:pt>
                <c:pt idx="50">
                  <c:v>0.63160000000000005</c:v>
                </c:pt>
                <c:pt idx="52">
                  <c:v>27.544400000000003</c:v>
                </c:pt>
                <c:pt idx="53">
                  <c:v>95.555599999999956</c:v>
                </c:pt>
                <c:pt idx="54">
                  <c:v>117.49999999999997</c:v>
                </c:pt>
                <c:pt idx="55">
                  <c:v>80.722199999999958</c:v>
                </c:pt>
                <c:pt idx="56">
                  <c:v>95.18329999999996</c:v>
                </c:pt>
                <c:pt idx="57">
                  <c:v>127.93899999999995</c:v>
                </c:pt>
                <c:pt idx="58">
                  <c:v>82.394499999999965</c:v>
                </c:pt>
                <c:pt idx="59">
                  <c:v>102.70559999999995</c:v>
                </c:pt>
                <c:pt idx="60">
                  <c:v>90.066699999999926</c:v>
                </c:pt>
                <c:pt idx="61">
                  <c:v>99.797899999999913</c:v>
                </c:pt>
                <c:pt idx="62">
                  <c:v>72.483399999999946</c:v>
                </c:pt>
                <c:pt idx="63">
                  <c:v>78.939199999999957</c:v>
                </c:pt>
                <c:pt idx="64">
                  <c:v>52.316799999999986</c:v>
                </c:pt>
                <c:pt idx="65">
                  <c:v>50.227899999999984</c:v>
                </c:pt>
                <c:pt idx="66">
                  <c:v>40.199999999999996</c:v>
                </c:pt>
                <c:pt idx="67">
                  <c:v>42.366899999999994</c:v>
                </c:pt>
                <c:pt idx="68">
                  <c:v>32.505800000000001</c:v>
                </c:pt>
                <c:pt idx="69">
                  <c:v>52.828099999999978</c:v>
                </c:pt>
                <c:pt idx="70">
                  <c:v>38.055700000000009</c:v>
                </c:pt>
                <c:pt idx="71">
                  <c:v>32.150100000000009</c:v>
                </c:pt>
                <c:pt idx="72">
                  <c:v>21.139000000000003</c:v>
                </c:pt>
                <c:pt idx="73">
                  <c:v>17.816800000000001</c:v>
                </c:pt>
                <c:pt idx="74">
                  <c:v>14.916700000000001</c:v>
                </c:pt>
                <c:pt idx="75">
                  <c:v>30.938900000000007</c:v>
                </c:pt>
                <c:pt idx="76">
                  <c:v>23.383399999999998</c:v>
                </c:pt>
                <c:pt idx="77">
                  <c:v>29.466900000000003</c:v>
                </c:pt>
                <c:pt idx="78">
                  <c:v>19.088999999999999</c:v>
                </c:pt>
                <c:pt idx="79">
                  <c:v>19.133499999999998</c:v>
                </c:pt>
                <c:pt idx="80">
                  <c:v>26.683499999999995</c:v>
                </c:pt>
                <c:pt idx="81">
                  <c:v>21.189</c:v>
                </c:pt>
                <c:pt idx="82">
                  <c:v>20.539099999999998</c:v>
                </c:pt>
                <c:pt idx="83">
                  <c:v>23.583599999999997</c:v>
                </c:pt>
                <c:pt idx="84">
                  <c:v>15.855600000000001</c:v>
                </c:pt>
                <c:pt idx="85">
                  <c:v>20.444499999999998</c:v>
                </c:pt>
                <c:pt idx="86">
                  <c:v>16.7668</c:v>
                </c:pt>
                <c:pt idx="87">
                  <c:v>16.211199999999998</c:v>
                </c:pt>
                <c:pt idx="88">
                  <c:v>23.100099999999998</c:v>
                </c:pt>
                <c:pt idx="89">
                  <c:v>16.177900000000001</c:v>
                </c:pt>
                <c:pt idx="90">
                  <c:v>10.355700000000001</c:v>
                </c:pt>
                <c:pt idx="91">
                  <c:v>11.633299999999998</c:v>
                </c:pt>
                <c:pt idx="92">
                  <c:v>7.2223000000000006</c:v>
                </c:pt>
                <c:pt idx="93">
                  <c:v>9.5888999999999989</c:v>
                </c:pt>
                <c:pt idx="94">
                  <c:v>6.3917000000000002</c:v>
                </c:pt>
                <c:pt idx="95">
                  <c:v>2.8778000000000001</c:v>
                </c:pt>
                <c:pt idx="96">
                  <c:v>1</c:v>
                </c:pt>
                <c:pt idx="97">
                  <c:v>3</c:v>
                </c:pt>
                <c:pt idx="98">
                  <c:v>0.44440000000000002</c:v>
                </c:pt>
                <c:pt idx="99">
                  <c:v>1</c:v>
                </c:pt>
                <c:pt idx="100">
                  <c:v>1.2778</c:v>
                </c:pt>
                <c:pt idx="10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F-4977-9091-85440DAA0B7B}"/>
            </c:ext>
          </c:extLst>
        </c:ser>
        <c:ser>
          <c:idx val="1"/>
          <c:order val="1"/>
          <c:tx>
            <c:strRef>
              <c:f>Blad1!$D$3:$D$4</c:f>
              <c:strCache>
                <c:ptCount val="1"/>
                <c:pt idx="0">
                  <c:v>Uitst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Blad1!$A$5:$B$111</c:f>
              <c:multiLvlStrCache>
                <c:ptCount val="104"/>
                <c:lvl>
                  <c:pt idx="0">
                    <c:v>16</c:v>
                  </c:pt>
                  <c:pt idx="1">
                    <c:v>17</c:v>
                  </c:pt>
                  <c:pt idx="2">
                    <c:v>18</c:v>
                  </c:pt>
                  <c:pt idx="3">
                    <c:v>19</c:v>
                  </c:pt>
                  <c:pt idx="4">
                    <c:v>20</c:v>
                  </c:pt>
                  <c:pt idx="5">
                    <c:v>21</c:v>
                  </c:pt>
                  <c:pt idx="6">
                    <c:v>22</c:v>
                  </c:pt>
                  <c:pt idx="7">
                    <c:v>23</c:v>
                  </c:pt>
                  <c:pt idx="8">
                    <c:v>24</c:v>
                  </c:pt>
                  <c:pt idx="9">
                    <c:v>25</c:v>
                  </c:pt>
                  <c:pt idx="10">
                    <c:v>26</c:v>
                  </c:pt>
                  <c:pt idx="11">
                    <c:v>27</c:v>
                  </c:pt>
                  <c:pt idx="12">
                    <c:v>28</c:v>
                  </c:pt>
                  <c:pt idx="13">
                    <c:v>29</c:v>
                  </c:pt>
                  <c:pt idx="14">
                    <c:v>30</c:v>
                  </c:pt>
                  <c:pt idx="15">
                    <c:v>31</c:v>
                  </c:pt>
                  <c:pt idx="16">
                    <c:v>32</c:v>
                  </c:pt>
                  <c:pt idx="17">
                    <c:v>33</c:v>
                  </c:pt>
                  <c:pt idx="18">
                    <c:v>34</c:v>
                  </c:pt>
                  <c:pt idx="19">
                    <c:v>35</c:v>
                  </c:pt>
                  <c:pt idx="20">
                    <c:v>36</c:v>
                  </c:pt>
                  <c:pt idx="21">
                    <c:v>37</c:v>
                  </c:pt>
                  <c:pt idx="22">
                    <c:v>38</c:v>
                  </c:pt>
                  <c:pt idx="23">
                    <c:v>39</c:v>
                  </c:pt>
                  <c:pt idx="24">
                    <c:v>40</c:v>
                  </c:pt>
                  <c:pt idx="25">
                    <c:v>41</c:v>
                  </c:pt>
                  <c:pt idx="26">
                    <c:v>42</c:v>
                  </c:pt>
                  <c:pt idx="27">
                    <c:v>43</c:v>
                  </c:pt>
                  <c:pt idx="28">
                    <c:v>44</c:v>
                  </c:pt>
                  <c:pt idx="29">
                    <c:v>45</c:v>
                  </c:pt>
                  <c:pt idx="30">
                    <c:v>46</c:v>
                  </c:pt>
                  <c:pt idx="31">
                    <c:v>47</c:v>
                  </c:pt>
                  <c:pt idx="32">
                    <c:v>48</c:v>
                  </c:pt>
                  <c:pt idx="33">
                    <c:v>49</c:v>
                  </c:pt>
                  <c:pt idx="34">
                    <c:v>50</c:v>
                  </c:pt>
                  <c:pt idx="35">
                    <c:v>51</c:v>
                  </c:pt>
                  <c:pt idx="36">
                    <c:v>52</c:v>
                  </c:pt>
                  <c:pt idx="37">
                    <c:v>53</c:v>
                  </c:pt>
                  <c:pt idx="38">
                    <c:v>54</c:v>
                  </c:pt>
                  <c:pt idx="39">
                    <c:v>55</c:v>
                  </c:pt>
                  <c:pt idx="40">
                    <c:v>56</c:v>
                  </c:pt>
                  <c:pt idx="41">
                    <c:v>57</c:v>
                  </c:pt>
                  <c:pt idx="42">
                    <c:v>58</c:v>
                  </c:pt>
                  <c:pt idx="43">
                    <c:v>59</c:v>
                  </c:pt>
                  <c:pt idx="44">
                    <c:v>60</c:v>
                  </c:pt>
                  <c:pt idx="45">
                    <c:v>61</c:v>
                  </c:pt>
                  <c:pt idx="46">
                    <c:v>62</c:v>
                  </c:pt>
                  <c:pt idx="47">
                    <c:v>63</c:v>
                  </c:pt>
                  <c:pt idx="48">
                    <c:v>64</c:v>
                  </c:pt>
                  <c:pt idx="49">
                    <c:v>65</c:v>
                  </c:pt>
                  <c:pt idx="50">
                    <c:v>66</c:v>
                  </c:pt>
                  <c:pt idx="51">
                    <c:v>67</c:v>
                  </c:pt>
                  <c:pt idx="52">
                    <c:v>18</c:v>
                  </c:pt>
                  <c:pt idx="53">
                    <c:v>19</c:v>
                  </c:pt>
                  <c:pt idx="54">
                    <c:v>20</c:v>
                  </c:pt>
                  <c:pt idx="55">
                    <c:v>21</c:v>
                  </c:pt>
                  <c:pt idx="56">
                    <c:v>22</c:v>
                  </c:pt>
                  <c:pt idx="57">
                    <c:v>23</c:v>
                  </c:pt>
                  <c:pt idx="58">
                    <c:v>24</c:v>
                  </c:pt>
                  <c:pt idx="59">
                    <c:v>25</c:v>
                  </c:pt>
                  <c:pt idx="60">
                    <c:v>26</c:v>
                  </c:pt>
                  <c:pt idx="61">
                    <c:v>27</c:v>
                  </c:pt>
                  <c:pt idx="62">
                    <c:v>28</c:v>
                  </c:pt>
                  <c:pt idx="63">
                    <c:v>29</c:v>
                  </c:pt>
                  <c:pt idx="64">
                    <c:v>30</c:v>
                  </c:pt>
                  <c:pt idx="65">
                    <c:v>31</c:v>
                  </c:pt>
                  <c:pt idx="66">
                    <c:v>32</c:v>
                  </c:pt>
                  <c:pt idx="67">
                    <c:v>33</c:v>
                  </c:pt>
                  <c:pt idx="68">
                    <c:v>34</c:v>
                  </c:pt>
                  <c:pt idx="69">
                    <c:v>35</c:v>
                  </c:pt>
                  <c:pt idx="70">
                    <c:v>36</c:v>
                  </c:pt>
                  <c:pt idx="71">
                    <c:v>37</c:v>
                  </c:pt>
                  <c:pt idx="72">
                    <c:v>38</c:v>
                  </c:pt>
                  <c:pt idx="73">
                    <c:v>39</c:v>
                  </c:pt>
                  <c:pt idx="74">
                    <c:v>40</c:v>
                  </c:pt>
                  <c:pt idx="75">
                    <c:v>41</c:v>
                  </c:pt>
                  <c:pt idx="76">
                    <c:v>42</c:v>
                  </c:pt>
                  <c:pt idx="77">
                    <c:v>43</c:v>
                  </c:pt>
                  <c:pt idx="78">
                    <c:v>44</c:v>
                  </c:pt>
                  <c:pt idx="79">
                    <c:v>45</c:v>
                  </c:pt>
                  <c:pt idx="80">
                    <c:v>46</c:v>
                  </c:pt>
                  <c:pt idx="81">
                    <c:v>47</c:v>
                  </c:pt>
                  <c:pt idx="82">
                    <c:v>48</c:v>
                  </c:pt>
                  <c:pt idx="83">
                    <c:v>49</c:v>
                  </c:pt>
                  <c:pt idx="84">
                    <c:v>50</c:v>
                  </c:pt>
                  <c:pt idx="85">
                    <c:v>51</c:v>
                  </c:pt>
                  <c:pt idx="86">
                    <c:v>52</c:v>
                  </c:pt>
                  <c:pt idx="87">
                    <c:v>53</c:v>
                  </c:pt>
                  <c:pt idx="88">
                    <c:v>54</c:v>
                  </c:pt>
                  <c:pt idx="89">
                    <c:v>55</c:v>
                  </c:pt>
                  <c:pt idx="90">
                    <c:v>56</c:v>
                  </c:pt>
                  <c:pt idx="91">
                    <c:v>57</c:v>
                  </c:pt>
                  <c:pt idx="92">
                    <c:v>58</c:v>
                  </c:pt>
                  <c:pt idx="93">
                    <c:v>59</c:v>
                  </c:pt>
                  <c:pt idx="94">
                    <c:v>60</c:v>
                  </c:pt>
                  <c:pt idx="95">
                    <c:v>61</c:v>
                  </c:pt>
                  <c:pt idx="96">
                    <c:v>62</c:v>
                  </c:pt>
                  <c:pt idx="97">
                    <c:v>63</c:v>
                  </c:pt>
                  <c:pt idx="98">
                    <c:v>64</c:v>
                  </c:pt>
                  <c:pt idx="99">
                    <c:v>65</c:v>
                  </c:pt>
                  <c:pt idx="100">
                    <c:v>66</c:v>
                  </c:pt>
                  <c:pt idx="101">
                    <c:v>67</c:v>
                  </c:pt>
                  <c:pt idx="102">
                    <c:v>68</c:v>
                  </c:pt>
                  <c:pt idx="103">
                    <c:v>82</c:v>
                  </c:pt>
                </c:lvl>
                <c:lvl>
                  <c:pt idx="0">
                    <c:v>Defensie</c:v>
                  </c:pt>
                  <c:pt idx="52">
                    <c:v>Politie</c:v>
                  </c:pt>
                </c:lvl>
              </c:multiLvlStrCache>
            </c:multiLvlStrRef>
          </c:cat>
          <c:val>
            <c:numRef>
              <c:f>Blad1!$D$5:$D$111</c:f>
              <c:numCache>
                <c:formatCode>General</c:formatCode>
                <c:ptCount val="104"/>
                <c:pt idx="2">
                  <c:v>23</c:v>
                </c:pt>
                <c:pt idx="3">
                  <c:v>46.677300000000002</c:v>
                </c:pt>
                <c:pt idx="4">
                  <c:v>77.861999999999995</c:v>
                </c:pt>
                <c:pt idx="5">
                  <c:v>77.858199999999997</c:v>
                </c:pt>
                <c:pt idx="6">
                  <c:v>79.469700000000003</c:v>
                </c:pt>
                <c:pt idx="7">
                  <c:v>100.92600000000002</c:v>
                </c:pt>
                <c:pt idx="8">
                  <c:v>125.03919999999998</c:v>
                </c:pt>
                <c:pt idx="9">
                  <c:v>143.06419999999997</c:v>
                </c:pt>
                <c:pt idx="10">
                  <c:v>153.57959999999994</c:v>
                </c:pt>
                <c:pt idx="11">
                  <c:v>165.25619999999998</c:v>
                </c:pt>
                <c:pt idx="12">
                  <c:v>145.70919999999995</c:v>
                </c:pt>
                <c:pt idx="13">
                  <c:v>145.82790000000003</c:v>
                </c:pt>
                <c:pt idx="14">
                  <c:v>166.64410000000001</c:v>
                </c:pt>
                <c:pt idx="15">
                  <c:v>134.49529999999999</c:v>
                </c:pt>
                <c:pt idx="16">
                  <c:v>131.02260000000001</c:v>
                </c:pt>
                <c:pt idx="17">
                  <c:v>112.68129999999998</c:v>
                </c:pt>
                <c:pt idx="18">
                  <c:v>102.3459</c:v>
                </c:pt>
                <c:pt idx="19">
                  <c:v>119.74300000000001</c:v>
                </c:pt>
                <c:pt idx="20">
                  <c:v>77.421400000000006</c:v>
                </c:pt>
                <c:pt idx="21">
                  <c:v>61.770800000000015</c:v>
                </c:pt>
                <c:pt idx="22">
                  <c:v>51.850300000000004</c:v>
                </c:pt>
                <c:pt idx="23">
                  <c:v>41.289099999999998</c:v>
                </c:pt>
                <c:pt idx="24">
                  <c:v>42.651999999999994</c:v>
                </c:pt>
                <c:pt idx="25">
                  <c:v>29.839200000000002</c:v>
                </c:pt>
                <c:pt idx="26">
                  <c:v>30.087300000000003</c:v>
                </c:pt>
                <c:pt idx="27">
                  <c:v>15.900000000000002</c:v>
                </c:pt>
                <c:pt idx="28">
                  <c:v>23.339900000000007</c:v>
                </c:pt>
                <c:pt idx="29">
                  <c:v>26.126600000000007</c:v>
                </c:pt>
                <c:pt idx="30">
                  <c:v>25.1007</c:v>
                </c:pt>
                <c:pt idx="31">
                  <c:v>24.402200000000001</c:v>
                </c:pt>
                <c:pt idx="32">
                  <c:v>28.362000000000005</c:v>
                </c:pt>
                <c:pt idx="33">
                  <c:v>14.653000000000002</c:v>
                </c:pt>
                <c:pt idx="34">
                  <c:v>18.171099999999999</c:v>
                </c:pt>
                <c:pt idx="35">
                  <c:v>21.716300000000007</c:v>
                </c:pt>
                <c:pt idx="36">
                  <c:v>20.166100000000004</c:v>
                </c:pt>
                <c:pt idx="37">
                  <c:v>137.75119999999998</c:v>
                </c:pt>
                <c:pt idx="38">
                  <c:v>29.738200000000006</c:v>
                </c:pt>
                <c:pt idx="39">
                  <c:v>56.141500000000001</c:v>
                </c:pt>
                <c:pt idx="40">
                  <c:v>42.776800000000001</c:v>
                </c:pt>
                <c:pt idx="41">
                  <c:v>71.215800000000002</c:v>
                </c:pt>
                <c:pt idx="42">
                  <c:v>303.56979999999999</c:v>
                </c:pt>
                <c:pt idx="43">
                  <c:v>27.648499999999999</c:v>
                </c:pt>
                <c:pt idx="44">
                  <c:v>41.602499999999992</c:v>
                </c:pt>
                <c:pt idx="45">
                  <c:v>32.264799999999994</c:v>
                </c:pt>
                <c:pt idx="46">
                  <c:v>18.971600000000002</c:v>
                </c:pt>
                <c:pt idx="47">
                  <c:v>28.8157</c:v>
                </c:pt>
                <c:pt idx="48">
                  <c:v>25.275699999999997</c:v>
                </c:pt>
                <c:pt idx="49">
                  <c:v>218.99709999999993</c:v>
                </c:pt>
                <c:pt idx="50">
                  <c:v>2.3421000000000003</c:v>
                </c:pt>
                <c:pt idx="51">
                  <c:v>2.6316000000000002</c:v>
                </c:pt>
                <c:pt idx="53">
                  <c:v>4.05</c:v>
                </c:pt>
                <c:pt idx="54">
                  <c:v>10.4</c:v>
                </c:pt>
                <c:pt idx="55">
                  <c:v>9.5</c:v>
                </c:pt>
                <c:pt idx="56">
                  <c:v>16.338900000000002</c:v>
                </c:pt>
                <c:pt idx="57">
                  <c:v>19.744500000000006</c:v>
                </c:pt>
                <c:pt idx="58">
                  <c:v>9.35</c:v>
                </c:pt>
                <c:pt idx="59">
                  <c:v>12.916700000000001</c:v>
                </c:pt>
                <c:pt idx="60">
                  <c:v>12.255600000000001</c:v>
                </c:pt>
                <c:pt idx="61">
                  <c:v>42.116999999999997</c:v>
                </c:pt>
                <c:pt idx="62">
                  <c:v>22.255700000000004</c:v>
                </c:pt>
                <c:pt idx="63">
                  <c:v>29.622500000000002</c:v>
                </c:pt>
                <c:pt idx="64">
                  <c:v>28.144699999999997</c:v>
                </c:pt>
                <c:pt idx="65">
                  <c:v>22.411399999999993</c:v>
                </c:pt>
                <c:pt idx="66">
                  <c:v>39.96159999999999</c:v>
                </c:pt>
                <c:pt idx="67">
                  <c:v>32.650299999999994</c:v>
                </c:pt>
                <c:pt idx="68">
                  <c:v>35.261399999999995</c:v>
                </c:pt>
                <c:pt idx="69">
                  <c:v>38.39759999999999</c:v>
                </c:pt>
                <c:pt idx="70">
                  <c:v>32.714299999999994</c:v>
                </c:pt>
                <c:pt idx="71">
                  <c:v>36.180299999999995</c:v>
                </c:pt>
                <c:pt idx="72">
                  <c:v>28.289099999999998</c:v>
                </c:pt>
                <c:pt idx="73">
                  <c:v>23.772399999999998</c:v>
                </c:pt>
                <c:pt idx="74">
                  <c:v>30.461499999999997</c:v>
                </c:pt>
                <c:pt idx="75">
                  <c:v>25.994899999999994</c:v>
                </c:pt>
                <c:pt idx="76">
                  <c:v>30.131099999999996</c:v>
                </c:pt>
                <c:pt idx="77">
                  <c:v>24.366799999999998</c:v>
                </c:pt>
                <c:pt idx="78">
                  <c:v>30.616999999999997</c:v>
                </c:pt>
                <c:pt idx="79">
                  <c:v>29.417199999999994</c:v>
                </c:pt>
                <c:pt idx="80">
                  <c:v>33.338200000000001</c:v>
                </c:pt>
                <c:pt idx="81">
                  <c:v>33.444599999999994</c:v>
                </c:pt>
                <c:pt idx="82">
                  <c:v>20.294799999999995</c:v>
                </c:pt>
                <c:pt idx="83">
                  <c:v>36.283999999999992</c:v>
                </c:pt>
                <c:pt idx="84">
                  <c:v>19.331500000000002</c:v>
                </c:pt>
                <c:pt idx="85">
                  <c:v>15.119299999999999</c:v>
                </c:pt>
                <c:pt idx="86">
                  <c:v>16.794699999999999</c:v>
                </c:pt>
                <c:pt idx="87">
                  <c:v>36.159499999999994</c:v>
                </c:pt>
                <c:pt idx="88">
                  <c:v>31.822000000000003</c:v>
                </c:pt>
                <c:pt idx="89">
                  <c:v>19.164099999999998</c:v>
                </c:pt>
                <c:pt idx="90">
                  <c:v>27.1449</c:v>
                </c:pt>
                <c:pt idx="91">
                  <c:v>20.525700000000001</c:v>
                </c:pt>
                <c:pt idx="92">
                  <c:v>21.994199999999999</c:v>
                </c:pt>
                <c:pt idx="93">
                  <c:v>20.594799999999999</c:v>
                </c:pt>
                <c:pt idx="94">
                  <c:v>80.154899999999984</c:v>
                </c:pt>
                <c:pt idx="95">
                  <c:v>82.065399999999997</c:v>
                </c:pt>
                <c:pt idx="96">
                  <c:v>174.63179999999991</c:v>
                </c:pt>
                <c:pt idx="97">
                  <c:v>298.55250000000024</c:v>
                </c:pt>
                <c:pt idx="98">
                  <c:v>317.11000000000053</c:v>
                </c:pt>
                <c:pt idx="99">
                  <c:v>512.58760000000404</c:v>
                </c:pt>
                <c:pt idx="100">
                  <c:v>11.616900000000001</c:v>
                </c:pt>
                <c:pt idx="101">
                  <c:v>7.6112000000000002</c:v>
                </c:pt>
                <c:pt idx="102">
                  <c:v>1.6667000000000001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F-4977-9091-85440DAA0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913104"/>
        <c:axId val="321910752"/>
      </c:barChart>
      <c:catAx>
        <c:axId val="32191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21910752"/>
        <c:crosses val="autoZero"/>
        <c:auto val="1"/>
        <c:lblAlgn val="ctr"/>
        <c:lblOffset val="100"/>
        <c:noMultiLvlLbl val="0"/>
      </c:catAx>
      <c:valAx>
        <c:axId val="32191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2191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28EFE-1E79-4469-9497-7735270DBD29}" type="datetimeFigureOut">
              <a:rPr lang="nl-NL" smtClean="0"/>
              <a:t>30-11-2020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8DDB4-849D-45B1-8559-01589FBE26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1544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en-US"/>
              <a:t>Geprobeerd discussie te kantelen naar een levensloopperspectief, vanuit individu redeneren in plaats van vanuit systemen: wat hebben mensen nodig om duurzaam te participeren op de arbeidsmarkt van de eenentwintigste eeuw? </a:t>
            </a:r>
          </a:p>
          <a:p>
            <a:r>
              <a:rPr lang="nl-NL" altLang="en-US"/>
              <a:t>Die loopbaan is lastig uit te tekenen, niet meer vanzelfsprekend dat je de richting opgaat van opleiding en tot pensioen bekleed.</a:t>
            </a:r>
          </a:p>
          <a:p>
            <a:r>
              <a:rPr lang="nl-NL" altLang="en-US"/>
              <a:t>Onderwijs, werk en zorg zijn geen aparte tijdsbestedingen die elkaar netjes opvolgen: combinaties, parallel, terugkerend.</a:t>
            </a:r>
          </a:p>
          <a:p>
            <a:r>
              <a:rPr lang="nl-NL" altLang="en-US"/>
              <a:t>Nieuwe sociale risico’s: atypische contracten, verouderde vaardigheden,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5911" indent="-306119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4479" indent="-2448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270" indent="-2448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4062" indent="-2448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3853" indent="-2448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83644" indent="-2448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73436" indent="-2448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63227" indent="-2448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A7013B-57D6-4D8F-A07C-8696E3BD3D0C}" type="slidenum">
              <a:rPr lang="nl-NL" altLang="nl-NL">
                <a:latin typeface="Calibri" panose="020F0502020204030204" pitchFamily="34" charset="0"/>
              </a:rPr>
              <a:pPr eaLnBrk="1" hangingPunct="1"/>
              <a:t>6</a:t>
            </a:fld>
            <a:endParaRPr lang="nl-NL" altLang="nl-N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52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en-US"/>
              <a:t>Oratie Anton Hemerijck</a:t>
            </a:r>
          </a:p>
          <a:p>
            <a:r>
              <a:rPr lang="nl-NL" altLang="en-US"/>
              <a:t>Onderwijs cruciaal, fundament, maar niet meer geïsoleerd in eerste levensfase, voor jongeren. </a:t>
            </a:r>
          </a:p>
          <a:p>
            <a:r>
              <a:rPr lang="nl-NL" altLang="en-US"/>
              <a:t>Sociale investeringsstrategie is een pakket: geheel is sterker dan de som van de delen</a:t>
            </a:r>
          </a:p>
          <a:p>
            <a:endParaRPr lang="nl-NL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4778" indent="-28260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0427" indent="-22608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82598" indent="-22608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4769" indent="-22608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6939" indent="-2260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9110" indent="-2260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91281" indent="-2260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3452" indent="-2260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476EF2-531C-4686-9770-732428489FF8}" type="slidenum">
              <a:rPr lang="nl-NL" altLang="nl-NL"/>
              <a:pPr>
                <a:spcBef>
                  <a:spcPct val="0"/>
                </a:spcBef>
              </a:pPr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0409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22963" cy="333216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LUDO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423D9-59C0-4C32-836E-D47B0FEB58B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4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22963" cy="333216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MARC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423D9-59C0-4C32-836E-D47B0FEB58B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4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DEDD34F-DECE-4261-B57A-032F6CD2C330}" type="slidenum">
              <a:rPr lang="en-US" altLang="nl-NL" sz="1200"/>
              <a:pPr/>
              <a:t>17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2331771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DEDD34F-DECE-4261-B57A-032F6CD2C330}" type="slidenum">
              <a:rPr lang="en-US" altLang="nl-NL" sz="1200"/>
              <a:pPr/>
              <a:t>18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49709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dirty="0"/>
          </a:p>
        </p:txBody>
      </p:sp>
      <p:sp>
        <p:nvSpPr>
          <p:cNvPr id="337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27C35-AEE4-4574-9860-A1C2C0CCFA93}" type="slidenum">
              <a:rPr lang="nl-NL">
                <a:solidFill>
                  <a:prstClr val="black"/>
                </a:solidFill>
              </a:rPr>
              <a:pPr/>
              <a:t>25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6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FA58-A324-4886-BACD-FF0BA14051F9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00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16EEE-8BF1-4A2E-B5D5-C1E81146CE47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536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0DEF-964E-4627-9D3A-683141910E22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766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4"/>
          <p:cNvSpPr>
            <a:spLocks noChangeArrowheads="1"/>
          </p:cNvSpPr>
          <p:nvPr userDrawn="1"/>
        </p:nvSpPr>
        <p:spPr bwMode="auto">
          <a:xfrm>
            <a:off x="0" y="6616700"/>
            <a:ext cx="12192000" cy="502358"/>
          </a:xfrm>
          <a:prstGeom prst="rect">
            <a:avLst/>
          </a:prstGeom>
          <a:solidFill>
            <a:srgbClr val="D71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0" bIns="18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nl-NL" altLang="nl-NL" sz="24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Driehoekje"/>
          <p:cNvSpPr/>
          <p:nvPr userDrawn="1"/>
        </p:nvSpPr>
        <p:spPr>
          <a:xfrm flipV="1">
            <a:off x="679451" y="1079500"/>
            <a:ext cx="262467" cy="107950"/>
          </a:xfrm>
          <a:prstGeom prst="triangle">
            <a:avLst/>
          </a:prstGeom>
          <a:solidFill>
            <a:srgbClr val="993334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6" name="Tekstvak 7"/>
          <p:cNvSpPr txBox="1">
            <a:spLocks noChangeArrowheads="1"/>
          </p:cNvSpPr>
          <p:nvPr userDrawn="1"/>
        </p:nvSpPr>
        <p:spPr bwMode="auto">
          <a:xfrm>
            <a:off x="7152217" y="6626225"/>
            <a:ext cx="4510616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nl-NL" altLang="nl-NL" sz="900">
                <a:solidFill>
                  <a:schemeClr val="bg1"/>
                </a:solidFill>
              </a:rPr>
              <a:t>Faculteit der Sociale Wetenschappen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80000"/>
          </a:xfrm>
          <a:solidFill>
            <a:srgbClr val="993334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612000" tIns="180000" rIns="360000" bIns="108000" anchor="b">
            <a:noAutofit/>
          </a:bodyPr>
          <a:lstStyle>
            <a:lvl1pPr algn="l">
              <a:lnSpc>
                <a:spcPts val="3200"/>
              </a:lnSpc>
              <a:defRPr sz="2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430544" y="1440000"/>
            <a:ext cx="11281457" cy="4968000"/>
          </a:xfrm>
        </p:spPr>
        <p:txBody>
          <a:bodyPr lIns="0" tIns="0" rIns="0" bIns="0">
            <a:noAutofit/>
          </a:bodyPr>
          <a:lstStyle>
            <a:lvl1pPr marL="270000" indent="0">
              <a:spcBef>
                <a:spcPts val="600"/>
              </a:spcBef>
              <a:buNone/>
              <a:defRPr sz="2400"/>
            </a:lvl1pPr>
            <a:lvl2pPr marL="27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400"/>
            </a:lvl2pPr>
            <a:lvl3pPr marL="54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3pPr>
            <a:lvl4pPr marL="809625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4pPr>
            <a:lvl5pPr marL="108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dianummer 16"/>
          <p:cNvSpPr>
            <a:spLocks noGrp="1"/>
          </p:cNvSpPr>
          <p:nvPr>
            <p:ph type="sldNum" sz="quarter" idx="11"/>
          </p:nvPr>
        </p:nvSpPr>
        <p:spPr>
          <a:xfrm>
            <a:off x="0" y="6492876"/>
            <a:ext cx="814917" cy="365125"/>
          </a:xfrm>
        </p:spPr>
        <p:txBody>
          <a:bodyPr anchor="b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B0A1B2AA-8170-44D9-A7B4-4E321749C472}" type="slidenum">
              <a:rPr lang="nl-NL" altLang="nl-NL"/>
              <a:pPr/>
              <a:t>‹#›</a:t>
            </a:fld>
            <a:endParaRPr lang="nl-NL" altLang="nl-NL"/>
          </a:p>
        </p:txBody>
      </p:sp>
      <p:sp>
        <p:nvSpPr>
          <p:cNvPr id="8" name="Tijdelijke aanduiding voor voettekst 17"/>
          <p:cNvSpPr>
            <a:spLocks noGrp="1"/>
          </p:cNvSpPr>
          <p:nvPr>
            <p:ph type="ftr" sz="quarter" idx="12"/>
          </p:nvPr>
        </p:nvSpPr>
        <p:spPr>
          <a:xfrm>
            <a:off x="814918" y="6492876"/>
            <a:ext cx="6337300" cy="365125"/>
          </a:xfrm>
        </p:spPr>
        <p:txBody>
          <a:bodyPr lIns="0" rIns="0" anchor="b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nl-NL"/>
              <a:t>Marc van der Meer Brabantse Wal 1-12-2020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943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 met faculteits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4"/>
          <p:cNvSpPr>
            <a:spLocks noChangeArrowheads="1"/>
          </p:cNvSpPr>
          <p:nvPr userDrawn="1"/>
        </p:nvSpPr>
        <p:spPr bwMode="auto">
          <a:xfrm>
            <a:off x="0" y="6616700"/>
            <a:ext cx="12192000" cy="502358"/>
          </a:xfrm>
          <a:prstGeom prst="rect">
            <a:avLst/>
          </a:prstGeom>
          <a:solidFill>
            <a:srgbClr val="D71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0" rIns="0" bIns="18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nl-NL" altLang="nl-NL" sz="24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Driehoekje"/>
          <p:cNvSpPr/>
          <p:nvPr userDrawn="1"/>
        </p:nvSpPr>
        <p:spPr>
          <a:xfrm flipV="1">
            <a:off x="679451" y="1079500"/>
            <a:ext cx="262467" cy="107950"/>
          </a:xfrm>
          <a:prstGeom prst="triangle">
            <a:avLst/>
          </a:prstGeom>
          <a:solidFill>
            <a:srgbClr val="993334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>
              <a:solidFill>
                <a:srgbClr val="FFFFFF"/>
              </a:solidFill>
              <a:ea typeface="ＭＳ Ｐゴシック" charset="-128"/>
            </a:endParaRPr>
          </a:p>
        </p:txBody>
      </p:sp>
      <p:pic>
        <p:nvPicPr>
          <p:cNvPr id="6" name="FSWlogo" descr="C:\Projecten\VU\Origineel mei 2011\logos faculteiten\Faculteiten NL blauw\Faculteiten NL blauw\Fac_NL_FSW_Blauw_HR_RG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317" y="6119814"/>
            <a:ext cx="285326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80000"/>
          </a:xfrm>
          <a:solidFill>
            <a:srgbClr val="993334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612000" tIns="180000" rIns="360000" bIns="108000" anchor="b">
            <a:noAutofit/>
          </a:bodyPr>
          <a:lstStyle>
            <a:lvl1pPr algn="l">
              <a:lnSpc>
                <a:spcPts val="3200"/>
              </a:lnSpc>
              <a:defRPr sz="2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430544" y="1440000"/>
            <a:ext cx="11281457" cy="4654800"/>
          </a:xfrm>
        </p:spPr>
        <p:txBody>
          <a:bodyPr lIns="0" tIns="0" rIns="0" bIns="0">
            <a:noAutofit/>
          </a:bodyPr>
          <a:lstStyle>
            <a:lvl1pPr marL="270000" indent="0">
              <a:spcBef>
                <a:spcPts val="600"/>
              </a:spcBef>
              <a:buNone/>
              <a:defRPr sz="2400"/>
            </a:lvl1pPr>
            <a:lvl2pPr marL="27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400"/>
            </a:lvl2pPr>
            <a:lvl3pPr marL="54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3pPr>
            <a:lvl4pPr marL="809625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4pPr>
            <a:lvl5pPr marL="1080000" indent="-270000">
              <a:spcBef>
                <a:spcPts val="600"/>
              </a:spcBef>
              <a:buClr>
                <a:srgbClr val="FF0000"/>
              </a:buClr>
              <a:buSzPct val="80000"/>
              <a:buFont typeface="Arial" pitchFamily="34" charset="0"/>
              <a:buChar char="&gt;"/>
              <a:defRPr sz="2000"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dianummer 16"/>
          <p:cNvSpPr>
            <a:spLocks noGrp="1"/>
          </p:cNvSpPr>
          <p:nvPr>
            <p:ph type="sldNum" sz="quarter" idx="11"/>
          </p:nvPr>
        </p:nvSpPr>
        <p:spPr>
          <a:xfrm>
            <a:off x="0" y="6492876"/>
            <a:ext cx="814917" cy="365125"/>
          </a:xfrm>
        </p:spPr>
        <p:txBody>
          <a:bodyPr anchor="b"/>
          <a:lstStyle>
            <a:lvl1pPr algn="ctr">
              <a:defRPr sz="9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D87996-0B98-4E03-8F21-4C55DD9482B8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  <p:sp>
        <p:nvSpPr>
          <p:cNvPr id="8" name="Tijdelijke aanduiding voor voettekst 17"/>
          <p:cNvSpPr>
            <a:spLocks noGrp="1"/>
          </p:cNvSpPr>
          <p:nvPr>
            <p:ph type="ftr" sz="quarter" idx="12"/>
          </p:nvPr>
        </p:nvSpPr>
        <p:spPr>
          <a:xfrm>
            <a:off x="814918" y="6492876"/>
            <a:ext cx="6337300" cy="365125"/>
          </a:xfrm>
          <a:prstGeom prst="rect">
            <a:avLst/>
          </a:prstGeom>
        </p:spPr>
        <p:txBody>
          <a:bodyPr lIns="0" rIns="0" anchor="b" anchorCtr="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nl-NL"/>
              <a:t>Marc van der Meer Brabantse Wal 1-12-2020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4306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">
  <p:cSld name="Teks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7fc8f22a0c_0_672"/>
          <p:cNvSpPr txBox="1">
            <a:spLocks noGrp="1"/>
          </p:cNvSpPr>
          <p:nvPr>
            <p:ph type="sldNum" idx="12"/>
          </p:nvPr>
        </p:nvSpPr>
        <p:spPr>
          <a:xfrm>
            <a:off x="8954750" y="0"/>
            <a:ext cx="2743200" cy="8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16" name="Google Shape;16;g7fc8f22a0c_0_672"/>
          <p:cNvSpPr txBox="1">
            <a:spLocks noGrp="1"/>
          </p:cNvSpPr>
          <p:nvPr>
            <p:ph type="title"/>
          </p:nvPr>
        </p:nvSpPr>
        <p:spPr>
          <a:xfrm>
            <a:off x="898600" y="898325"/>
            <a:ext cx="4320000" cy="5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rgbClr val="FFFFFF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g7fc8f22a0c_0_672"/>
          <p:cNvSpPr txBox="1">
            <a:spLocks noGrp="1"/>
          </p:cNvSpPr>
          <p:nvPr>
            <p:ph type="body" idx="1"/>
          </p:nvPr>
        </p:nvSpPr>
        <p:spPr>
          <a:xfrm>
            <a:off x="5220000" y="898200"/>
            <a:ext cx="6480000" cy="5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●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○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■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●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○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■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●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○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ed Hat Display"/>
              <a:buChar char="■"/>
              <a:defRPr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382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4E2DB-BB4C-4BD3-9235-FF7C32A6B5C1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109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F61F-4D3C-4A0F-9E66-7D388AE9AD19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058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2524-0EAE-4926-9988-032C0D10ABE6}" type="datetime1">
              <a:rPr lang="nl-NL" smtClean="0"/>
              <a:t>30-11-2020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029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80C6-D937-4927-B179-9C17AAF92680}" type="datetime1">
              <a:rPr lang="nl-NL" smtClean="0"/>
              <a:t>30-11-2020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2564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496A-D294-447E-9883-2609CA1AFB0B}" type="datetime1">
              <a:rPr lang="nl-NL" smtClean="0"/>
              <a:t>30-11-2020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76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2E52-E42B-493A-8BC7-05E1FFDC61E3}" type="datetime1">
              <a:rPr lang="nl-NL" smtClean="0"/>
              <a:t>30-11-2020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48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43B9-D436-4FF4-938A-FE362DDEBA5B}" type="datetime1">
              <a:rPr lang="nl-NL" smtClean="0"/>
              <a:t>30-11-2020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980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0618-7228-4AA8-8FE2-B0ACD52F2CE2}" type="datetime1">
              <a:rPr lang="nl-NL" smtClean="0"/>
              <a:t>30-11-2020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06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797BC-0D5A-4F9E-96D3-43BAFAA91EA3}" type="datetime1">
              <a:rPr lang="nl-NL" smtClean="0"/>
              <a:t>30-11-2020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50B4F-75CB-4238-A69A-4C966A43109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7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Samenwerking in de regio: talentontwikkeling in driedimensionaal perspectief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/>
              <a:t>Brabantse Wal</a:t>
            </a:r>
          </a:p>
          <a:p>
            <a:r>
              <a:rPr lang="nl-NL" dirty="0"/>
              <a:t>Marc van der Meer</a:t>
            </a:r>
          </a:p>
          <a:p>
            <a:r>
              <a:rPr lang="nl-NL" dirty="0"/>
              <a:t>Bergen op Zoom, 1 december 2020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71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jdelijke aanduiding voor inhoud 2">
            <a:extLst>
              <a:ext uri="{FF2B5EF4-FFF2-40B4-BE49-F238E27FC236}">
                <a16:creationId xmlns:a16="http://schemas.microsoft.com/office/drawing/2014/main" id="{47EAEB59-8947-4166-A758-50246223AC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63801" y="1676401"/>
            <a:ext cx="7229475" cy="339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nl-NL" altLang="nl-NL" sz="1500" b="1"/>
              <a:t>Oplossingsrichtingen: 6 innovaties op de as tussen de domeinen</a:t>
            </a:r>
          </a:p>
          <a:p>
            <a:pPr marL="0" indent="0"/>
            <a:endParaRPr lang="nl-NL" altLang="nl-NL" sz="1500" b="1"/>
          </a:p>
          <a:p>
            <a:pPr marL="0" indent="0"/>
            <a:endParaRPr lang="nl-NL" altLang="nl-NL" sz="1500" b="1"/>
          </a:p>
          <a:p>
            <a:pPr marL="0" indent="0"/>
            <a:endParaRPr lang="nl-NL" altLang="nl-NL" sz="1500" b="1"/>
          </a:p>
        </p:txBody>
      </p:sp>
      <p:pic>
        <p:nvPicPr>
          <p:cNvPr id="17411" name="Afbeelding 3" descr="brabantAdvieslogo.eps">
            <a:extLst>
              <a:ext uri="{FF2B5EF4-FFF2-40B4-BE49-F238E27FC236}">
                <a16:creationId xmlns:a16="http://schemas.microsoft.com/office/drawing/2014/main" id="{1E8B0490-BA3B-4AE4-8A60-5DA25AEEE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1035050"/>
            <a:ext cx="10096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2">
            <a:extLst>
              <a:ext uri="{FF2B5EF4-FFF2-40B4-BE49-F238E27FC236}">
                <a16:creationId xmlns:a16="http://schemas.microsoft.com/office/drawing/2014/main" id="{A5189778-DF42-4083-88C3-9F0D07723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75" y="2227264"/>
            <a:ext cx="49784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kstvak 1">
            <a:extLst>
              <a:ext uri="{FF2B5EF4-FFF2-40B4-BE49-F238E27FC236}">
                <a16:creationId xmlns:a16="http://schemas.microsoft.com/office/drawing/2014/main" id="{E9780943-4098-4DFE-9504-77741C916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6213" y="2039938"/>
            <a:ext cx="1338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altLang="nl-NL" i="1">
                <a:solidFill>
                  <a:srgbClr val="FF0000"/>
                </a:solidFill>
              </a:rPr>
              <a:t>Gezonde mobiliteit</a:t>
            </a:r>
          </a:p>
        </p:txBody>
      </p:sp>
      <p:sp>
        <p:nvSpPr>
          <p:cNvPr id="17414" name="Tekstvak 6">
            <a:extLst>
              <a:ext uri="{FF2B5EF4-FFF2-40B4-BE49-F238E27FC236}">
                <a16:creationId xmlns:a16="http://schemas.microsoft.com/office/drawing/2014/main" id="{A94AEB24-7F39-41CA-911A-FC930FFA7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5311776"/>
            <a:ext cx="1338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altLang="nl-NL" i="1">
                <a:solidFill>
                  <a:srgbClr val="FF0000"/>
                </a:solidFill>
              </a:rPr>
              <a:t>Positieve leercultuur</a:t>
            </a:r>
          </a:p>
        </p:txBody>
      </p:sp>
      <p:sp>
        <p:nvSpPr>
          <p:cNvPr id="17415" name="Tekstvak 8">
            <a:extLst>
              <a:ext uri="{FF2B5EF4-FFF2-40B4-BE49-F238E27FC236}">
                <a16:creationId xmlns:a16="http://schemas.microsoft.com/office/drawing/2014/main" id="{DFAAF954-5341-4EFF-8DA6-3631BE29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4706938"/>
            <a:ext cx="1339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altLang="nl-NL" i="1">
                <a:solidFill>
                  <a:srgbClr val="FF0000"/>
                </a:solidFill>
              </a:rPr>
              <a:t>Versterkte participatie</a:t>
            </a:r>
          </a:p>
        </p:txBody>
      </p:sp>
      <p:sp>
        <p:nvSpPr>
          <p:cNvPr id="17416" name="Tijdelijke aanduiding voor voettekst 4">
            <a:extLst>
              <a:ext uri="{FF2B5EF4-FFF2-40B4-BE49-F238E27FC236}">
                <a16:creationId xmlns:a16="http://schemas.microsoft.com/office/drawing/2014/main" id="{4A4EAB74-60D4-4D17-8AA2-C7C86BBEA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altLang="nl-NL">
                <a:solidFill>
                  <a:srgbClr val="A80086"/>
                </a:solidFill>
              </a:rPr>
              <a:t>Marc van der Meer Brabantse Wal 1-12-2020</a:t>
            </a:r>
          </a:p>
        </p:txBody>
      </p:sp>
      <p:sp>
        <p:nvSpPr>
          <p:cNvPr id="17417" name="Tijdelijke aanduiding voor dianummer 9">
            <a:extLst>
              <a:ext uri="{FF2B5EF4-FFF2-40B4-BE49-F238E27FC236}">
                <a16:creationId xmlns:a16="http://schemas.microsoft.com/office/drawing/2014/main" id="{53719797-A11C-401B-A547-145231DDBD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D1E30A6-D4FC-4225-9336-D84470492580}" type="slidenum">
              <a:rPr lang="nl-NL" altLang="nl-NL" smtClean="0">
                <a:solidFill>
                  <a:srgbClr val="A80086"/>
                </a:solidFill>
              </a:rPr>
              <a:pPr/>
              <a:t>10</a:t>
            </a:fld>
            <a:endParaRPr lang="nl-NL" altLang="nl-NL">
              <a:solidFill>
                <a:srgbClr val="A8008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6F066E-A58D-4522-B2C1-9CFB4539C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249" y="248353"/>
            <a:ext cx="9144000" cy="921919"/>
          </a:xfrm>
        </p:spPr>
        <p:txBody>
          <a:bodyPr>
            <a:normAutofit fontScale="90000"/>
          </a:bodyPr>
          <a:lstStyle/>
          <a:p>
            <a:br>
              <a:rPr lang="nl-NL"/>
            </a:br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2520795-8BE9-458F-AF61-F209298824C3}"/>
              </a:ext>
            </a:extLst>
          </p:cNvPr>
          <p:cNvSpPr/>
          <p:nvPr/>
        </p:nvSpPr>
        <p:spPr>
          <a:xfrm>
            <a:off x="3884734" y="1494053"/>
            <a:ext cx="4083471" cy="50116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DEFENSIE</a:t>
            </a:r>
            <a:endParaRPr lang="nl-NL" sz="135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DA8B831-D34F-4599-BB97-74C7BCDE8595}"/>
              </a:ext>
            </a:extLst>
          </p:cNvPr>
          <p:cNvSpPr/>
          <p:nvPr/>
        </p:nvSpPr>
        <p:spPr>
          <a:xfrm>
            <a:off x="3884734" y="2153064"/>
            <a:ext cx="4083470" cy="50116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POLITIE</a:t>
            </a:r>
            <a:endParaRPr lang="nl-NL" sz="135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0C701E4-F74F-452F-ADDE-BC701630E32B}"/>
              </a:ext>
            </a:extLst>
          </p:cNvPr>
          <p:cNvSpPr/>
          <p:nvPr/>
        </p:nvSpPr>
        <p:spPr>
          <a:xfrm>
            <a:off x="3884734" y="2800626"/>
            <a:ext cx="4083455" cy="50116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BOA/TOEZICHT/</a:t>
            </a:r>
          </a:p>
          <a:p>
            <a:pPr algn="ctr"/>
            <a:r>
              <a:rPr lang="nl-NL" sz="135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HANDHAVING</a:t>
            </a:r>
            <a:endParaRPr lang="nl-NL" sz="135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8407332-33D4-4DB1-A481-FF9A7F75E2ED}"/>
              </a:ext>
            </a:extLst>
          </p:cNvPr>
          <p:cNvSpPr/>
          <p:nvPr/>
        </p:nvSpPr>
        <p:spPr>
          <a:xfrm>
            <a:off x="3884734" y="3464171"/>
            <a:ext cx="4083439" cy="50116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Particuliere BEVEILIGING</a:t>
            </a:r>
            <a:endParaRPr lang="nl-NL" sz="1350" dirty="0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419A9FB-A67F-4F83-A95A-4FD0BF96302C}"/>
              </a:ext>
            </a:extLst>
          </p:cNvPr>
          <p:cNvCxnSpPr/>
          <p:nvPr/>
        </p:nvCxnSpPr>
        <p:spPr>
          <a:xfrm>
            <a:off x="3416545" y="1744632"/>
            <a:ext cx="3956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2796CFE7-3735-420B-A167-D77E4A99B025}"/>
              </a:ext>
            </a:extLst>
          </p:cNvPr>
          <p:cNvCxnSpPr/>
          <p:nvPr/>
        </p:nvCxnSpPr>
        <p:spPr>
          <a:xfrm>
            <a:off x="3416545" y="2403643"/>
            <a:ext cx="3956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6898C395-0C84-4403-BDB1-5D71AC4830C1}"/>
              </a:ext>
            </a:extLst>
          </p:cNvPr>
          <p:cNvCxnSpPr/>
          <p:nvPr/>
        </p:nvCxnSpPr>
        <p:spPr>
          <a:xfrm>
            <a:off x="3416545" y="3051206"/>
            <a:ext cx="3956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98E030A2-AEFF-4858-9772-DFEDE275996F}"/>
              </a:ext>
            </a:extLst>
          </p:cNvPr>
          <p:cNvCxnSpPr/>
          <p:nvPr/>
        </p:nvCxnSpPr>
        <p:spPr>
          <a:xfrm>
            <a:off x="3416544" y="3714750"/>
            <a:ext cx="3956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AB94A272-1091-47D2-BCC2-D2946F693611}"/>
              </a:ext>
            </a:extLst>
          </p:cNvPr>
          <p:cNvCxnSpPr/>
          <p:nvPr/>
        </p:nvCxnSpPr>
        <p:spPr>
          <a:xfrm>
            <a:off x="3416543" y="1744632"/>
            <a:ext cx="0" cy="1970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hoek 19">
            <a:extLst>
              <a:ext uri="{FF2B5EF4-FFF2-40B4-BE49-F238E27FC236}">
                <a16:creationId xmlns:a16="http://schemas.microsoft.com/office/drawing/2014/main" id="{0AD96878-2E37-481E-B17C-25A0B21CFB37}"/>
              </a:ext>
            </a:extLst>
          </p:cNvPr>
          <p:cNvSpPr/>
          <p:nvPr/>
        </p:nvSpPr>
        <p:spPr>
          <a:xfrm>
            <a:off x="2595677" y="1494057"/>
            <a:ext cx="646223" cy="2471275"/>
          </a:xfrm>
          <a:prstGeom prst="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nl-NL" sz="1350">
                <a:solidFill>
                  <a:schemeClr val="tx1"/>
                </a:solidFill>
              </a:rPr>
              <a:t>OPLEIDINGSVIJVER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93BE-5251-4360-AC3F-373C5CF27A5C}" type="slidenum">
              <a:rPr lang="nl-NL" smtClean="0"/>
              <a:t>11</a:t>
            </a:fld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ABD473-240D-4287-897E-8B56834C4BA4}"/>
              </a:ext>
            </a:extLst>
          </p:cNvPr>
          <p:cNvSpPr txBox="1"/>
          <p:nvPr/>
        </p:nvSpPr>
        <p:spPr>
          <a:xfrm>
            <a:off x="503072" y="438907"/>
            <a:ext cx="8682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Voorbeeld veiligheidssectoren</a:t>
            </a:r>
          </a:p>
        </p:txBody>
      </p:sp>
    </p:spTree>
    <p:extLst>
      <p:ext uri="{BB962C8B-B14F-4D97-AF65-F5344CB8AC3E}">
        <p14:creationId xmlns:p14="http://schemas.microsoft.com/office/powerpoint/2010/main" val="4113325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7202761" cy="1320800"/>
          </a:xfrm>
        </p:spPr>
        <p:txBody>
          <a:bodyPr>
            <a:normAutofit fontScale="90000"/>
          </a:bodyPr>
          <a:lstStyle/>
          <a:p>
            <a:r>
              <a:rPr lang="nl-NL" dirty="0"/>
              <a:t>Wat sectoren verbindt (2)</a:t>
            </a:r>
            <a:br>
              <a:rPr lang="nl-NL" dirty="0"/>
            </a:br>
            <a:r>
              <a:rPr lang="nl-NL" dirty="0"/>
              <a:t>Defensie (l) en politie (r) (bron: </a:t>
            </a:r>
            <a:r>
              <a:rPr lang="nl-NL" dirty="0" err="1"/>
              <a:t>bzk</a:t>
            </a:r>
            <a:r>
              <a:rPr lang="nl-NL" dirty="0"/>
              <a:t>)</a:t>
            </a:r>
            <a:br>
              <a:rPr lang="nl-NL" dirty="0"/>
            </a:br>
            <a:r>
              <a:rPr lang="nl-NL" dirty="0"/>
              <a:t>Blauw is instroom, Rood uitstroom  </a:t>
            </a:r>
          </a:p>
        </p:txBody>
      </p:sp>
      <p:graphicFrame>
        <p:nvGraphicFramePr>
          <p:cNvPr id="5" name="Grafiek 4"/>
          <p:cNvGraphicFramePr>
            <a:graphicFrameLocks/>
          </p:cNvGraphicFramePr>
          <p:nvPr/>
        </p:nvGraphicFramePr>
        <p:xfrm>
          <a:off x="1847528" y="1844824"/>
          <a:ext cx="842493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93BE-5251-4360-AC3F-373C5CF27A5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0452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390735A-6F5D-8343-8190-A0E25E3CB6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nl-NL" smtClean="0"/>
              <a:pPr lvl="0"/>
              <a:t>13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D1F157D-716A-AE45-A26D-E7762F147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00" y="685800"/>
            <a:ext cx="4320000" cy="5252525"/>
          </a:xfrm>
        </p:spPr>
        <p:txBody>
          <a:bodyPr/>
          <a:lstStyle/>
          <a:p>
            <a:r>
              <a:rPr lang="nl-NL" b="1" dirty="0">
                <a:solidFill>
                  <a:schemeClr val="accent1"/>
                </a:solidFill>
                <a:latin typeface="Red Hat Display"/>
              </a:rPr>
              <a:t>Sterk Techniek-onderwijs </a:t>
            </a:r>
            <a:r>
              <a:rPr lang="nl-NL" dirty="0"/>
              <a:t>Brabantse Wal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83E783A-9883-7143-9E71-0DD1F981FF2A}"/>
              </a:ext>
            </a:extLst>
          </p:cNvPr>
          <p:cNvGrpSpPr/>
          <p:nvPr/>
        </p:nvGrpSpPr>
        <p:grpSpPr>
          <a:xfrm>
            <a:off x="1005839" y="3051809"/>
            <a:ext cx="3291841" cy="2331721"/>
            <a:chOff x="5400125" y="1072825"/>
            <a:chExt cx="6096000" cy="4572000"/>
          </a:xfrm>
        </p:grpSpPr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F7205234-9879-C942-B7E1-C21A26737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00125" y="1072825"/>
              <a:ext cx="6096000" cy="4572000"/>
            </a:xfrm>
            <a:prstGeom prst="rect">
              <a:avLst/>
            </a:prstGeom>
            <a:solidFill>
              <a:srgbClr val="7030A0"/>
            </a:solidFill>
          </p:spPr>
        </p:pic>
        <p:sp>
          <p:nvSpPr>
            <p:cNvPr id="8" name="Afgeronde rechthoek 7">
              <a:extLst>
                <a:ext uri="{FF2B5EF4-FFF2-40B4-BE49-F238E27FC236}">
                  <a16:creationId xmlns:a16="http://schemas.microsoft.com/office/drawing/2014/main" id="{12CFDCF9-A0A1-BC4B-932D-CCD83E946D7B}"/>
                </a:ext>
              </a:extLst>
            </p:cNvPr>
            <p:cNvSpPr/>
            <p:nvPr/>
          </p:nvSpPr>
          <p:spPr>
            <a:xfrm>
              <a:off x="5795158" y="2624447"/>
              <a:ext cx="1306286" cy="2719449"/>
            </a:xfrm>
            <a:prstGeom prst="roundRect">
              <a:avLst>
                <a:gd name="adj" fmla="val 35661"/>
              </a:avLst>
            </a:prstGeom>
            <a:solidFill>
              <a:srgbClr val="7030A0">
                <a:alpha val="23000"/>
              </a:srgbClr>
            </a:soli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pic>
        <p:nvPicPr>
          <p:cNvPr id="9" name="Picture 2" descr="PurposeConnection | Nieuwe visie | Nieuwe producten | Nieuwe processen |  Nieuwe diensten | Nieuwe teams | Coll">
            <a:extLst>
              <a:ext uri="{FF2B5EF4-FFF2-40B4-BE49-F238E27FC236}">
                <a16:creationId xmlns:a16="http://schemas.microsoft.com/office/drawing/2014/main" id="{3FBE227F-FE93-4A49-A33E-1AF91C577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63282" flipH="1" flipV="1">
            <a:off x="933191" y="2894939"/>
            <a:ext cx="1024785" cy="102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663C5BD-1341-43A3-A282-3EC841F19C83}"/>
              </a:ext>
            </a:extLst>
          </p:cNvPr>
          <p:cNvSpPr txBox="1"/>
          <p:nvPr/>
        </p:nvSpPr>
        <p:spPr>
          <a:xfrm>
            <a:off x="5322609" y="685800"/>
            <a:ext cx="637534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Vier doelstellingen: </a:t>
            </a:r>
          </a:p>
          <a:p>
            <a:endParaRPr lang="nl-NL" sz="3200" dirty="0"/>
          </a:p>
          <a:p>
            <a:pPr marL="342900" indent="-342900">
              <a:buAutoNum type="arabicPeriod"/>
            </a:pPr>
            <a:r>
              <a:rPr lang="nl-NL" sz="3200" dirty="0"/>
              <a:t>Duurzame samenwerking tussen onderwijs en bedrijfsleven</a:t>
            </a:r>
          </a:p>
          <a:p>
            <a:pPr marL="342900" indent="-342900">
              <a:buAutoNum type="arabicPeriod"/>
            </a:pPr>
            <a:r>
              <a:rPr lang="nl-NL" sz="3200" dirty="0"/>
              <a:t>Betere in- en uitstroom (doorstroom)</a:t>
            </a:r>
          </a:p>
          <a:p>
            <a:pPr marL="342900" indent="-342900">
              <a:buAutoNum type="arabicPeriod"/>
            </a:pPr>
            <a:r>
              <a:rPr lang="nl-NL" sz="3200" dirty="0"/>
              <a:t>Verbinding met topsectoren ‘</a:t>
            </a:r>
            <a:r>
              <a:rPr lang="nl-NL" sz="3200" dirty="0" err="1"/>
              <a:t>logistics</a:t>
            </a:r>
            <a:r>
              <a:rPr lang="nl-NL" sz="3200" dirty="0"/>
              <a:t>’, ‘</a:t>
            </a:r>
            <a:r>
              <a:rPr lang="nl-NL" sz="3200" dirty="0" err="1"/>
              <a:t>biobased</a:t>
            </a:r>
            <a:r>
              <a:rPr lang="nl-NL" sz="3200" dirty="0"/>
              <a:t> </a:t>
            </a:r>
            <a:r>
              <a:rPr lang="nl-NL" sz="3200" dirty="0" err="1"/>
              <a:t>economy</a:t>
            </a:r>
            <a:r>
              <a:rPr lang="nl-NL" sz="3200" dirty="0"/>
              <a:t>’ en ‘maintenance’</a:t>
            </a:r>
          </a:p>
          <a:p>
            <a:pPr marL="342900" indent="-342900">
              <a:buAutoNum type="arabicPeriod"/>
            </a:pPr>
            <a:r>
              <a:rPr lang="nl-NL" sz="3200" dirty="0"/>
              <a:t>Voorwaarden voor contextrijken eigentijds techniekonderwijs</a:t>
            </a:r>
          </a:p>
        </p:txBody>
      </p:sp>
    </p:spTree>
    <p:extLst>
      <p:ext uri="{BB962C8B-B14F-4D97-AF65-F5344CB8AC3E}">
        <p14:creationId xmlns:p14="http://schemas.microsoft.com/office/powerpoint/2010/main" val="1082063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Schermafbeelding 2020-07-13 om 14.37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82" y="1580445"/>
            <a:ext cx="3802699" cy="523522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F3F8C6-3C34-4DA3-A719-E71938548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A2102-C3F0-4A6C-B8E4-B55209C88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4DCE4-598C-46A0-BF22-B8723FF987B3}" type="slidenum">
              <a:rPr lang="nl-NL" smtClean="0"/>
              <a:t>14</a:t>
            </a:fld>
            <a:endParaRPr lang="nl-NL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BC9DDCA-3FC5-4089-9965-3660720C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Voorbeeld: vrije zones in economisch beroepsonderwijs</a:t>
            </a:r>
          </a:p>
        </p:txBody>
      </p:sp>
    </p:spTree>
    <p:extLst>
      <p:ext uri="{BB962C8B-B14F-4D97-AF65-F5344CB8AC3E}">
        <p14:creationId xmlns:p14="http://schemas.microsoft.com/office/powerpoint/2010/main" val="3267648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CB1C378-4C69-4FA7-BE74-FE2ABC54A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713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nl-NL" sz="3800" b="1" dirty="0">
                <a:solidFill>
                  <a:schemeClr val="bg1"/>
                </a:solidFill>
              </a:rPr>
              <a:t> </a:t>
            </a:r>
            <a:r>
              <a:rPr lang="nl-NL" sz="2800" b="1" dirty="0">
                <a:solidFill>
                  <a:schemeClr val="bg1"/>
                </a:solidFill>
              </a:rPr>
              <a:t>Eén van de zeven aanbevelingen</a:t>
            </a:r>
          </a:p>
        </p:txBody>
      </p:sp>
      <p:pic>
        <p:nvPicPr>
          <p:cNvPr id="6" name="Afbeelding 5" descr="Schermafbeelding 2020-07-13 om 14.31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654" y="4148667"/>
            <a:ext cx="6805790" cy="2273304"/>
          </a:xfrm>
          <a:prstGeom prst="rect">
            <a:avLst/>
          </a:prstGeom>
        </p:spPr>
      </p:pic>
      <p:pic>
        <p:nvPicPr>
          <p:cNvPr id="7" name="Afbeelding 6" descr="Schermafbeelding 2020-07-13 om 14.31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1" y="2017889"/>
            <a:ext cx="5954888" cy="2102555"/>
          </a:xfrm>
          <a:prstGeom prst="rect">
            <a:avLst/>
          </a:prstGeom>
        </p:spPr>
      </p:pic>
      <p:pic>
        <p:nvPicPr>
          <p:cNvPr id="11" name="Afbeelding 10" descr="Schermafbeelding 2020-07-13 om 14.31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11" y="2008099"/>
            <a:ext cx="6138333" cy="209823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FC6952-B4A1-432F-B92C-086A90A8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2D6ACD-5EC8-4061-9147-2994C501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4DCE4-598C-46A0-BF22-B8723FF987B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974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Zorg en welzijn voorbeeld: doorlopende leerlijn</a:t>
            </a:r>
            <a:br>
              <a:rPr lang="nl-NL" dirty="0"/>
            </a:br>
            <a:r>
              <a:rPr lang="nl-NL" dirty="0"/>
              <a:t>gehandicaptenzorg – onderwijs op maat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Mbo 3</a:t>
            </a:r>
          </a:p>
          <a:p>
            <a:endParaRPr lang="nl-NL" dirty="0"/>
          </a:p>
          <a:p>
            <a:r>
              <a:rPr lang="nl-NL" dirty="0"/>
              <a:t>Mbo 4</a:t>
            </a:r>
          </a:p>
          <a:p>
            <a:endParaRPr lang="nl-NL" dirty="0"/>
          </a:p>
          <a:p>
            <a:r>
              <a:rPr lang="nl-NL" dirty="0"/>
              <a:t>Hbo 5</a:t>
            </a:r>
          </a:p>
          <a:p>
            <a:endParaRPr lang="nl-NL" dirty="0"/>
          </a:p>
          <a:p>
            <a:r>
              <a:rPr lang="nl-NL" dirty="0"/>
              <a:t>Hbo 6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939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2080" y="165018"/>
            <a:ext cx="8073194" cy="944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2800" dirty="0"/>
              <a:t>Duurzaam ontwikkelen</a:t>
            </a:r>
            <a:br>
              <a:rPr lang="nl-NL" sz="2800" dirty="0"/>
            </a:br>
            <a:r>
              <a:rPr lang="nl-NL" sz="1300" dirty="0"/>
              <a:t>(Bron Boer, Van der Meer en Timmerman, 2019)</a:t>
            </a: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080" y="920149"/>
            <a:ext cx="6378670" cy="59326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3089" y="4093960"/>
            <a:ext cx="3120173" cy="2298924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5349" y="287151"/>
            <a:ext cx="1544737" cy="512265"/>
          </a:xfrm>
          <a:prstGeom prst="rect">
            <a:avLst/>
          </a:prstGeom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93BE-5251-4360-AC3F-373C5CF27A5C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572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2080" y="165018"/>
            <a:ext cx="7772400" cy="944563"/>
          </a:xfrm>
        </p:spPr>
        <p:txBody>
          <a:bodyPr/>
          <a:lstStyle/>
          <a:p>
            <a:pPr>
              <a:defRPr/>
            </a:pPr>
            <a:r>
              <a:rPr lang="nl-NL" sz="2800" dirty="0"/>
              <a:t>LLO - ontwikkelcyclus</a:t>
            </a: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080" y="920150"/>
            <a:ext cx="1195051" cy="1111484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3906" y="1169290"/>
            <a:ext cx="7789065" cy="5738935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611" y="165018"/>
            <a:ext cx="1544737" cy="512265"/>
          </a:xfrm>
          <a:prstGeom prst="rect">
            <a:avLst/>
          </a:prstGeom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93BE-5251-4360-AC3F-373C5CF27A5C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598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Denkbare regionale toepassingen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nl-NL" dirty="0"/>
              <a:t>Leerrijke werkplek</a:t>
            </a:r>
          </a:p>
          <a:p>
            <a:pPr>
              <a:buFontTx/>
              <a:buChar char="-"/>
            </a:pPr>
            <a:r>
              <a:rPr lang="nl-NL" dirty="0"/>
              <a:t>Arbeidsmarktmatching met open badges, bv.</a:t>
            </a:r>
          </a:p>
          <a:p>
            <a:pPr lvl="1">
              <a:buFontTx/>
              <a:buChar char="-"/>
            </a:pPr>
            <a:r>
              <a:rPr lang="nl-NL" dirty="0"/>
              <a:t>Boris-programma</a:t>
            </a:r>
          </a:p>
          <a:p>
            <a:pPr lvl="1">
              <a:buFontTx/>
              <a:buChar char="-"/>
            </a:pPr>
            <a:r>
              <a:rPr lang="nl-NL" dirty="0"/>
              <a:t>‘Learning </a:t>
            </a:r>
            <a:r>
              <a:rPr lang="nl-NL" dirty="0" err="1"/>
              <a:t>cities</a:t>
            </a:r>
            <a:r>
              <a:rPr lang="nl-NL" dirty="0"/>
              <a:t>’ programma Tilburg</a:t>
            </a:r>
          </a:p>
          <a:p>
            <a:pPr>
              <a:buFontTx/>
              <a:buChar char="-"/>
            </a:pPr>
            <a:r>
              <a:rPr lang="nl-NL" dirty="0"/>
              <a:t>Convenanten tot verbetering</a:t>
            </a:r>
          </a:p>
          <a:p>
            <a:pPr>
              <a:buFontTx/>
              <a:buChar char="-"/>
            </a:pPr>
            <a:r>
              <a:rPr lang="nl-NL" dirty="0"/>
              <a:t>Et cetera, </a:t>
            </a:r>
            <a:r>
              <a:rPr lang="nl-NL" i="1" dirty="0"/>
              <a:t>praat met uw wethouder! </a:t>
            </a:r>
          </a:p>
          <a:p>
            <a:pPr lvl="1"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r>
              <a:rPr lang="nl-NL" dirty="0"/>
              <a:t>Echter….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89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F5F28-1DED-4993-B651-D5AED49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C9F5B-4B78-4B16-BC2A-1DCA9A9C3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Regioscan: welke rol voor Brabantse wal als talentenmotor?</a:t>
            </a:r>
          </a:p>
          <a:p>
            <a:r>
              <a:rPr lang="nl-NL" dirty="0"/>
              <a:t>Betekeniseconomie: samenspel thuisfront, onderwijs en arbeidsmarkt</a:t>
            </a:r>
          </a:p>
          <a:p>
            <a:r>
              <a:rPr lang="nl-NL" dirty="0"/>
              <a:t>Voorbeelden uit veiligheidssectoren, techniek, zorg, en economie</a:t>
            </a:r>
          </a:p>
          <a:p>
            <a:r>
              <a:rPr lang="nl-NL" dirty="0"/>
              <a:t>Slot met vijf aanbevelingen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1F0B5-4C84-4D2F-B2D0-29D05022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7AF86-7380-4779-AA11-E090EECA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2</a:t>
            </a:fld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548A8-F471-451D-9DC3-3E691BF929EC}"/>
              </a:ext>
            </a:extLst>
          </p:cNvPr>
          <p:cNvSpPr txBox="1"/>
          <p:nvPr/>
        </p:nvSpPr>
        <p:spPr>
          <a:xfrm>
            <a:off x="914400" y="690270"/>
            <a:ext cx="7324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Opzet </a:t>
            </a:r>
          </a:p>
        </p:txBody>
      </p:sp>
    </p:spTree>
    <p:extLst>
      <p:ext uri="{BB962C8B-B14F-4D97-AF65-F5344CB8AC3E}">
        <p14:creationId xmlns:p14="http://schemas.microsoft.com/office/powerpoint/2010/main" val="1554853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Aanbeveling 1. </a:t>
            </a:r>
            <a:br>
              <a:rPr lang="nl-NL" dirty="0"/>
            </a:br>
            <a:br>
              <a:rPr lang="nl-NL" dirty="0"/>
            </a:br>
            <a:r>
              <a:rPr lang="nl-NL" dirty="0"/>
              <a:t>Ontwikkel gegevens ten behoeve van loopbanen en beroepskeuze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/>
              <a:t>Arbeidsmarktdashboard </a:t>
            </a:r>
          </a:p>
          <a:p>
            <a:r>
              <a:rPr lang="nl-NL" dirty="0"/>
              <a:t>Vertaling naar bedrijven: wat kunnen die ermee?</a:t>
            </a:r>
          </a:p>
          <a:p>
            <a:r>
              <a:rPr lang="nl-NL" dirty="0"/>
              <a:t>Vertaling naar scholen: wat betekent dat voor de opleidingen?</a:t>
            </a:r>
          </a:p>
          <a:p>
            <a:r>
              <a:rPr lang="nl-NL" dirty="0"/>
              <a:t>Evalueer wat je initieert!</a:t>
            </a:r>
          </a:p>
          <a:p>
            <a:endParaRPr lang="nl-NL" dirty="0"/>
          </a:p>
          <a:p>
            <a:endParaRPr lang="nl-NL" dirty="0"/>
          </a:p>
          <a:p>
            <a:r>
              <a:rPr lang="nl-NL" i="1" dirty="0"/>
              <a:t>Hoeveel banen leveren de onzichtbare kampioenen/ gazellen nu eigenlijk op?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65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2. Versterk het imago van het beroepsonderwijs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Vakmensen gevraagd!</a:t>
            </a:r>
          </a:p>
          <a:p>
            <a:r>
              <a:rPr lang="nl-NL" dirty="0"/>
              <a:t>Toerusten en innoveren</a:t>
            </a:r>
          </a:p>
          <a:p>
            <a:r>
              <a:rPr lang="nl-NL" dirty="0"/>
              <a:t>‘Zonder ambachtseconomie geen kenniseconomie’</a:t>
            </a:r>
          </a:p>
          <a:p>
            <a:r>
              <a:rPr lang="nl-NL" dirty="0"/>
              <a:t>‘Geen energietransitie zonder innovatief vakmanschap’</a:t>
            </a:r>
          </a:p>
          <a:p>
            <a:endParaRPr lang="nl-NL" dirty="0"/>
          </a:p>
          <a:p>
            <a:r>
              <a:rPr lang="nl-NL" i="1" dirty="0"/>
              <a:t>Imago = functie (</a:t>
            </a:r>
            <a:r>
              <a:rPr lang="nl-NL" i="1" dirty="0" err="1"/>
              <a:t>social</a:t>
            </a:r>
            <a:r>
              <a:rPr lang="nl-NL" i="1" dirty="0"/>
              <a:t> media * </a:t>
            </a:r>
            <a:r>
              <a:rPr lang="nl-NL" i="1" dirty="0" err="1"/>
              <a:t>wall</a:t>
            </a:r>
            <a:r>
              <a:rPr lang="nl-NL" i="1" dirty="0"/>
              <a:t> of </a:t>
            </a:r>
            <a:r>
              <a:rPr lang="nl-NL" i="1" dirty="0" err="1"/>
              <a:t>fame</a:t>
            </a:r>
            <a:r>
              <a:rPr lang="nl-NL" i="1" dirty="0"/>
              <a:t> * icoonprojecten* nabuurschap)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876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3. Bevorder een systeem van leven lang ontwikkelen en loopbaanbegeleiding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Aanbod én vraag</a:t>
            </a:r>
          </a:p>
          <a:p>
            <a:r>
              <a:rPr lang="nl-NL" dirty="0"/>
              <a:t>Regionale toepassingen in modulair onderwijs op maat</a:t>
            </a:r>
          </a:p>
          <a:p>
            <a:r>
              <a:rPr lang="nl-NL" dirty="0"/>
              <a:t>Bedrijfsscholen in verbinding met mbo</a:t>
            </a:r>
          </a:p>
          <a:p>
            <a:r>
              <a:rPr lang="nl-NL" dirty="0"/>
              <a:t>Versterking beroepspraktijkvorming</a:t>
            </a:r>
          </a:p>
          <a:p>
            <a:r>
              <a:rPr lang="nl-NL" dirty="0"/>
              <a:t>Rol centrumgemeentes</a:t>
            </a:r>
          </a:p>
          <a:p>
            <a:endParaRPr lang="nl-NL" dirty="0"/>
          </a:p>
          <a:p>
            <a:r>
              <a:rPr lang="nl-NL" i="1" dirty="0"/>
              <a:t>Ergens goed in worden!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442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4. Versterk het lerend en professioneel vermogen van het mbo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/>
          </a:p>
          <a:p>
            <a:r>
              <a:rPr lang="nl-NL" dirty="0"/>
              <a:t>Vraag: breed of smal, doorlopende leerlijn</a:t>
            </a:r>
          </a:p>
          <a:p>
            <a:r>
              <a:rPr lang="nl-NL" dirty="0"/>
              <a:t>Onderwijskundig leiderschap</a:t>
            </a:r>
          </a:p>
          <a:p>
            <a:r>
              <a:rPr lang="nl-NL" dirty="0"/>
              <a:t>Zet de </a:t>
            </a:r>
            <a:r>
              <a:rPr lang="nl-NL" dirty="0" err="1"/>
              <a:t>practoraten</a:t>
            </a:r>
            <a:r>
              <a:rPr lang="nl-NL" dirty="0"/>
              <a:t> slim in!</a:t>
            </a:r>
          </a:p>
          <a:p>
            <a:r>
              <a:rPr lang="nl-NL" dirty="0"/>
              <a:t>Benut de meertaligheid</a:t>
            </a:r>
          </a:p>
          <a:p>
            <a:r>
              <a:rPr lang="nl-NL" dirty="0"/>
              <a:t>Investeer in digitale vaardigheden</a:t>
            </a:r>
          </a:p>
          <a:p>
            <a:r>
              <a:rPr lang="nl-NL" dirty="0"/>
              <a:t>Trekkingsrechten voor onderwijsteams, in relatie met lerarenopleiding (</a:t>
            </a:r>
            <a:r>
              <a:rPr lang="nl-NL" dirty="0" err="1"/>
              <a:t>N.Brabant</a:t>
            </a:r>
            <a:r>
              <a:rPr lang="nl-NL" dirty="0"/>
              <a:t>, Amsterdam, Gelderland).</a:t>
            </a:r>
          </a:p>
          <a:p>
            <a:r>
              <a:rPr lang="nl-NL" dirty="0"/>
              <a:t>Houd deze investeringen langere tijd vol!</a:t>
            </a:r>
          </a:p>
          <a:p>
            <a:endParaRPr lang="nl-NL" dirty="0"/>
          </a:p>
          <a:p>
            <a:r>
              <a:rPr lang="nl-NL" i="1" dirty="0"/>
              <a:t>Het gras groeit niet sneller als je er harder aan trekt</a:t>
            </a:r>
          </a:p>
          <a:p>
            <a:endParaRPr lang="nl-NL" i="1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1775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5. Bevorder samenwerking in de beroepskolom en tussen sectoren in het regionale ecosysteem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Hoe staat het ondertussen met het vmbo?</a:t>
            </a:r>
          </a:p>
          <a:p>
            <a:r>
              <a:rPr lang="nl-NL" dirty="0"/>
              <a:t>Digitalisering speelt in alle domeinen een rol</a:t>
            </a:r>
          </a:p>
          <a:p>
            <a:r>
              <a:rPr lang="nl-NL" dirty="0"/>
              <a:t>Wat kunnen we leren van de aanpak in de techniek? </a:t>
            </a:r>
          </a:p>
          <a:p>
            <a:endParaRPr lang="nl-NL" i="1" dirty="0"/>
          </a:p>
          <a:p>
            <a:r>
              <a:rPr lang="nl-NL" i="1" dirty="0"/>
              <a:t>Laat de HC-agenda niet een speeltje zijn, zonder dat arbeidsmarkt, het leefmilieu en het onderwijs in de basis daadwerkelijk worden versterkt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973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24522" y="861482"/>
            <a:ext cx="8749480" cy="1011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32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3200" dirty="0">
                <a:solidFill>
                  <a:srgbClr val="000000"/>
                </a:solidFill>
                <a:latin typeface="Times New Roman" pitchFamily="18" charset="0"/>
              </a:rPr>
              <a:t>Slot: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32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nl-NL" sz="3000" dirty="0">
                <a:solidFill>
                  <a:srgbClr val="000000"/>
                </a:solidFill>
                <a:latin typeface="Times New Roman" pitchFamily="18" charset="0"/>
              </a:rPr>
              <a:t>Een lerend, zich vernieuwend systeem veronderstelt experimenteerruimte en systematisch terugkoppeling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nl-NL" sz="30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nl-NL" sz="3000" dirty="0">
                <a:solidFill>
                  <a:srgbClr val="000000"/>
                </a:solidFill>
                <a:latin typeface="Times New Roman" pitchFamily="18" charset="0"/>
              </a:rPr>
              <a:t>En ook: ‘vakmensen en bewust vertrouwen’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12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12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200" dirty="0">
                <a:solidFill>
                  <a:srgbClr val="000000"/>
                </a:solidFill>
                <a:latin typeface="Times New Roman" pitchFamily="18" charset="0"/>
              </a:rPr>
              <a:t>Dank voor uw aandacht!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12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200" dirty="0">
                <a:solidFill>
                  <a:srgbClr val="000000"/>
                </a:solidFill>
                <a:latin typeface="Times New Roman" pitchFamily="18" charset="0"/>
              </a:rPr>
              <a:t>Marcvandermeer.org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200" dirty="0">
                <a:solidFill>
                  <a:srgbClr val="000000"/>
                </a:solidFill>
                <a:latin typeface="Times New Roman" pitchFamily="18" charset="0"/>
              </a:rPr>
              <a:t>06 12 69 09 22</a:t>
            </a: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4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4400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nl-NL" sz="2600" i="1" dirty="0">
                <a:solidFill>
                  <a:prstClr val="black"/>
                </a:solidFill>
                <a:latin typeface="Calibri"/>
              </a:rPr>
              <a:t>‘</a:t>
            </a:r>
            <a:endParaRPr lang="nl-NL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4BB13-529C-4FE5-9B71-C7E555B00293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32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46867-154A-40FF-9947-51733BB1C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-173524"/>
            <a:ext cx="10515600" cy="1325563"/>
          </a:xfrm>
        </p:spPr>
        <p:txBody>
          <a:bodyPr/>
          <a:lstStyle/>
          <a:p>
            <a:r>
              <a:rPr lang="nl-NL" dirty="0"/>
              <a:t>Regionale verkenning 28 november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EB0F9-8432-47C0-8DCD-4F29A6AB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1. vergrijzing/ vereenzaming</a:t>
            </a:r>
          </a:p>
          <a:p>
            <a:pPr marL="0" indent="0">
              <a:buNone/>
            </a:pPr>
            <a:r>
              <a:rPr lang="nl-NL" dirty="0"/>
              <a:t>2. 2 op 3 jongeren vertrekt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8A634D-A01A-4687-A0B1-822EA0594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ECEAE-B3E2-4FFD-871C-587B924A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3</a:t>
            </a:fld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42D37-9B3E-4B67-868F-5503A8947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8" t="20344" r="15635" b="11957"/>
          <a:stretch/>
        </p:blipFill>
        <p:spPr>
          <a:xfrm>
            <a:off x="581025" y="918675"/>
            <a:ext cx="11106150" cy="56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58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46867-154A-40FF-9947-51733BB1C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-173524"/>
            <a:ext cx="10515600" cy="1325563"/>
          </a:xfrm>
        </p:spPr>
        <p:txBody>
          <a:bodyPr/>
          <a:lstStyle/>
          <a:p>
            <a:r>
              <a:rPr lang="nl-NL" dirty="0"/>
              <a:t>Regionale verkenning 28 november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EB0F9-8432-47C0-8DCD-4F29A6AB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l-NL" dirty="0"/>
              <a:t>De economie komt niet goed mee, bijvoorbeeld de horeca krimpt</a:t>
            </a:r>
          </a:p>
          <a:p>
            <a:pPr marL="514350" indent="-514350">
              <a:buAutoNum type="arabicPeriod"/>
            </a:pPr>
            <a:r>
              <a:rPr lang="nl-NL" dirty="0"/>
              <a:t>Vergrijzing/ vereenzaming van de bevolking</a:t>
            </a:r>
          </a:p>
          <a:p>
            <a:pPr marL="514350" indent="-514350">
              <a:buAutoNum type="arabicPeriod" startAt="3"/>
            </a:pPr>
            <a:r>
              <a:rPr lang="nl-NL" dirty="0"/>
              <a:t>Braindrain: per saldo 2 op 3 jongeren met WO vertrekt, 1 op de 3 jongeren met hbo vertrekt</a:t>
            </a:r>
          </a:p>
          <a:p>
            <a:pPr marL="514350" indent="-514350">
              <a:buAutoNum type="arabicPeriod" startAt="3"/>
            </a:pPr>
            <a:endParaRPr lang="nl-NL" dirty="0"/>
          </a:p>
          <a:p>
            <a:pPr marL="0" indent="0">
              <a:buNone/>
            </a:pPr>
            <a:r>
              <a:rPr lang="nl-NL" dirty="0"/>
              <a:t>Samengevat: Transformatie naar een kernregio vraagt om  herstructurering, innovatie, verduurzaming, nieuw ondernemerschap en een aantrekkelijk woonmilieu voor talent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8A634D-A01A-4687-A0B1-822EA0594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ECEAE-B3E2-4FFD-871C-587B924A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57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537" y="476673"/>
            <a:ext cx="6994525" cy="4945063"/>
          </a:xfrm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>
                <a:solidFill>
                  <a:prstClr val="black">
                    <a:tint val="75000"/>
                  </a:prstClr>
                </a:solidFill>
              </a:rPr>
              <a:t>Marc van der Meer Brabantse Wal 1-12-2020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03645-81BD-4063-959A-2E3E08959F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2207568" y="5698796"/>
            <a:ext cx="698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Source: Smulders, Hoeve, van der Meer, 2013</a:t>
            </a:r>
          </a:p>
        </p:txBody>
      </p:sp>
    </p:spTree>
    <p:extLst>
      <p:ext uri="{BB962C8B-B14F-4D97-AF65-F5344CB8AC3E}">
        <p14:creationId xmlns:p14="http://schemas.microsoft.com/office/powerpoint/2010/main" val="372947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79500"/>
          </a:xfrm>
        </p:spPr>
        <p:txBody>
          <a:bodyPr rtlCol="0"/>
          <a:lstStyle/>
          <a:p>
            <a:pPr>
              <a:defRPr/>
            </a:pPr>
            <a:r>
              <a:rPr lang="nl-NL" dirty="0"/>
              <a:t>Waar doen we het voor? </a:t>
            </a:r>
          </a:p>
        </p:txBody>
      </p:sp>
      <p:sp>
        <p:nvSpPr>
          <p:cNvPr id="16387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1524000" y="1341438"/>
            <a:ext cx="5364088" cy="5067300"/>
          </a:xfrm>
        </p:spPr>
        <p:txBody>
          <a:bodyPr/>
          <a:lstStyle/>
          <a:p>
            <a:pPr marL="269875">
              <a:defRPr/>
            </a:pPr>
            <a:r>
              <a:rPr lang="nl-NL" altLang="en-US" dirty="0">
                <a:cs typeface="Times New Roman" pitchFamily="18" charset="0"/>
              </a:rPr>
              <a:t>Denkoefening: </a:t>
            </a:r>
          </a:p>
          <a:p>
            <a:pPr marL="269875">
              <a:defRPr/>
            </a:pPr>
            <a:endParaRPr lang="nl-NL" altLang="en-US" dirty="0">
              <a:cs typeface="Times New Roman" pitchFamily="18" charset="0"/>
            </a:endParaRPr>
          </a:p>
          <a:p>
            <a:pPr marL="269875">
              <a:defRPr/>
            </a:pPr>
            <a:r>
              <a:rPr lang="nl-NL" altLang="en-US" dirty="0">
                <a:cs typeface="Times New Roman" pitchFamily="18" charset="0"/>
              </a:rPr>
              <a:t>Wat hebben mensen nodig om voldoende </a:t>
            </a:r>
            <a:r>
              <a:rPr lang="nl-NL" altLang="en-US" u="sng" dirty="0">
                <a:cs typeface="Times New Roman" pitchFamily="18" charset="0"/>
              </a:rPr>
              <a:t>toegerust </a:t>
            </a:r>
            <a:r>
              <a:rPr lang="nl-NL" altLang="en-US" dirty="0">
                <a:cs typeface="Times New Roman" pitchFamily="18" charset="0"/>
              </a:rPr>
              <a:t>te zijn voor de </a:t>
            </a:r>
            <a:r>
              <a:rPr lang="nl-NL" altLang="en-US" u="sng" dirty="0">
                <a:cs typeface="Times New Roman" pitchFamily="18" charset="0"/>
              </a:rPr>
              <a:t>veranderende</a:t>
            </a:r>
            <a:r>
              <a:rPr lang="nl-NL" altLang="en-US" dirty="0">
                <a:cs typeface="Times New Roman" pitchFamily="18" charset="0"/>
              </a:rPr>
              <a:t> arbeidsmarkt van de 21</a:t>
            </a:r>
            <a:r>
              <a:rPr lang="nl-NL" altLang="en-US" baseline="30000" dirty="0">
                <a:cs typeface="Times New Roman" pitchFamily="18" charset="0"/>
              </a:rPr>
              <a:t>e</a:t>
            </a:r>
            <a:r>
              <a:rPr lang="nl-NL" altLang="en-US" dirty="0">
                <a:cs typeface="Times New Roman" pitchFamily="18" charset="0"/>
              </a:rPr>
              <a:t> eeuw?</a:t>
            </a:r>
          </a:p>
          <a:p>
            <a:pPr marL="269875">
              <a:defRPr/>
            </a:pPr>
            <a:endParaRPr lang="nl-NL" altLang="en-US" dirty="0">
              <a:cs typeface="Times New Roman" pitchFamily="18" charset="0"/>
            </a:endParaRPr>
          </a:p>
          <a:p>
            <a:pPr marL="612775" indent="-342900">
              <a:buFont typeface="Arial" panose="020B0604020202020204" pitchFamily="34" charset="0"/>
              <a:buChar char="•"/>
              <a:defRPr/>
            </a:pPr>
            <a:r>
              <a:rPr lang="nl-NL" altLang="en-US" dirty="0"/>
              <a:t>Baan voor het leven bestaat veelal niet meer</a:t>
            </a:r>
          </a:p>
          <a:p>
            <a:pPr marL="612775" indent="-342900">
              <a:buFont typeface="Arial" panose="020B0604020202020204" pitchFamily="34" charset="0"/>
              <a:buChar char="•"/>
              <a:defRPr/>
            </a:pPr>
            <a:r>
              <a:rPr lang="nl-NL" altLang="en-US" dirty="0"/>
              <a:t>Transities: tussen banen, tussen werken, leren en verzorgen →</a:t>
            </a:r>
          </a:p>
          <a:p>
            <a:pPr marL="612775" indent="-342900">
              <a:buFont typeface="Arial" panose="020B0604020202020204" pitchFamily="34" charset="0"/>
              <a:buChar char="•"/>
              <a:defRPr/>
            </a:pPr>
            <a:r>
              <a:rPr lang="nl-NL" altLang="en-US" dirty="0"/>
              <a:t>Nieuwe sociale risico’s</a:t>
            </a:r>
          </a:p>
          <a:p>
            <a:pPr marL="612775" indent="-342900">
              <a:buFont typeface="Arial" panose="020B0604020202020204" pitchFamily="34" charset="0"/>
              <a:buChar char="•"/>
              <a:defRPr/>
            </a:pPr>
            <a:r>
              <a:rPr lang="nl-NL" sz="1200" dirty="0" err="1">
                <a:cs typeface="Times New Roman"/>
              </a:rPr>
              <a:t>Bron:Judith</a:t>
            </a:r>
            <a:r>
              <a:rPr lang="nl-NL" sz="1200" dirty="0">
                <a:cs typeface="Times New Roman"/>
              </a:rPr>
              <a:t> van der Veer, Marc van der Meer, Anton Hemerijck,2014</a:t>
            </a:r>
          </a:p>
          <a:p>
            <a:pPr marL="612775" indent="-342900">
              <a:buFont typeface="Arial" panose="020B0604020202020204" pitchFamily="34" charset="0"/>
              <a:buChar char="•"/>
              <a:defRPr/>
            </a:pPr>
            <a:endParaRPr lang="nl-NL" altLang="en-US" dirty="0"/>
          </a:p>
          <a:p>
            <a:pPr marL="269875">
              <a:defRPr/>
            </a:pPr>
            <a:endParaRPr lang="nl-NL" altLang="en-US" dirty="0"/>
          </a:p>
          <a:p>
            <a:pPr marL="269875">
              <a:defRPr/>
            </a:pPr>
            <a:endParaRPr lang="nl-NL" altLang="en-US" dirty="0">
              <a:cs typeface="Times New Roman" pitchFamily="18" charset="0"/>
            </a:endParaRPr>
          </a:p>
          <a:p>
            <a:pPr marL="269875">
              <a:defRPr/>
            </a:pPr>
            <a:endParaRPr lang="nl-NL" altLang="en-US" dirty="0">
              <a:cs typeface="Times New Roman" pitchFamily="18" charset="0"/>
            </a:endParaRPr>
          </a:p>
          <a:p>
            <a:pPr marL="269875">
              <a:defRPr/>
            </a:pPr>
            <a:endParaRPr lang="nl-NL" altLang="en-US" dirty="0">
              <a:cs typeface="Times New Roman" pitchFamily="18" charset="0"/>
            </a:endParaRPr>
          </a:p>
          <a:p>
            <a:pPr marL="269875">
              <a:buFontTx/>
              <a:buChar char="-"/>
              <a:defRPr/>
            </a:pPr>
            <a:endParaRPr lang="nl-NL" altLang="en-US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988" y="260351"/>
            <a:ext cx="2386012" cy="633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260351"/>
            <a:ext cx="1747838" cy="621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Marc van der Meer Brabantse Wal 1-12-2020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A1B2AA-8170-44D9-A7B4-4E321749C472}" type="slidenum">
              <a:rPr lang="nl-NL" altLang="nl-NL" smtClean="0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61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>
              <a:defRPr/>
            </a:pPr>
            <a:r>
              <a:rPr lang="nl-NL" dirty="0"/>
              <a:t>De toerustingsagenda van Beroepsonderwijs en ARBEIDSMARKT</a:t>
            </a:r>
          </a:p>
        </p:txBody>
      </p:sp>
      <p:sp>
        <p:nvSpPr>
          <p:cNvPr id="19459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1524001" y="1439863"/>
            <a:ext cx="8964613" cy="4654550"/>
          </a:xfrm>
        </p:spPr>
        <p:txBody>
          <a:bodyPr/>
          <a:lstStyle/>
          <a:p>
            <a:pPr marL="269875">
              <a:defRPr/>
            </a:pPr>
            <a:r>
              <a:rPr lang="nl-NL" dirty="0">
                <a:cs typeface="Times New Roman"/>
              </a:rPr>
              <a:t>Een pakket aan sociale investeringen: </a:t>
            </a:r>
          </a:p>
          <a:p>
            <a:pPr marL="727075" indent="-457200">
              <a:buFont typeface="+mj-lt"/>
              <a:buAutoNum type="arabicPeriod"/>
              <a:defRPr/>
            </a:pPr>
            <a:endParaRPr lang="nl-NL" dirty="0">
              <a:cs typeface="Times New Roman"/>
            </a:endParaRPr>
          </a:p>
          <a:p>
            <a:pPr marL="727075" indent="-457200">
              <a:buFont typeface="+mj-lt"/>
              <a:buAutoNum type="arabicPeriod"/>
              <a:defRPr/>
            </a:pPr>
            <a:r>
              <a:rPr lang="nl-NL" i="1" dirty="0">
                <a:cs typeface="Times New Roman"/>
              </a:rPr>
              <a:t>Onderwijs als fundament (‘stock’) </a:t>
            </a:r>
            <a:r>
              <a:rPr lang="nl-NL" dirty="0">
                <a:cs typeface="Times New Roman"/>
              </a:rPr>
              <a:t>kwalitatief hoogstaand basisonderwijs, voortgezet en beroepsonderwijs</a:t>
            </a:r>
          </a:p>
          <a:p>
            <a:pPr marL="727075" indent="-457200">
              <a:buFont typeface="+mj-lt"/>
              <a:buAutoNum type="arabicPeriod"/>
              <a:defRPr/>
            </a:pPr>
            <a:endParaRPr lang="nl-NL" dirty="0">
              <a:cs typeface="Times New Roman"/>
            </a:endParaRPr>
          </a:p>
          <a:p>
            <a:pPr marL="727075" indent="-457200">
              <a:buFont typeface="+mj-lt"/>
              <a:buAutoNum type="arabicPeriod"/>
              <a:defRPr/>
            </a:pPr>
            <a:r>
              <a:rPr lang="nl-NL" i="1" dirty="0">
                <a:cs typeface="Times New Roman"/>
              </a:rPr>
              <a:t>Regelingen die transities versoepelen (‘flow’) </a:t>
            </a:r>
            <a:r>
              <a:rPr lang="nl-NL" dirty="0">
                <a:cs typeface="Times New Roman"/>
              </a:rPr>
              <a:t>leer-werktrajecten, post-initiële om- en bijscholing; regelingen voor ouders, mantelzorgers (voor, tussen en naschools)</a:t>
            </a:r>
          </a:p>
          <a:p>
            <a:pPr marL="727075" indent="-457200">
              <a:buFont typeface="+mj-lt"/>
              <a:buAutoNum type="arabicPeriod"/>
              <a:defRPr/>
            </a:pPr>
            <a:endParaRPr lang="nl-NL" dirty="0">
              <a:cs typeface="Times New Roman"/>
            </a:endParaRPr>
          </a:p>
          <a:p>
            <a:pPr marL="727075" indent="-457200">
              <a:buFont typeface="+mj-lt"/>
              <a:buAutoNum type="arabicPeriod"/>
              <a:defRPr/>
            </a:pPr>
            <a:r>
              <a:rPr lang="nl-NL" i="1" dirty="0">
                <a:cs typeface="Times New Roman"/>
              </a:rPr>
              <a:t>Een vangnet (‘buffer’) </a:t>
            </a:r>
            <a:r>
              <a:rPr lang="nl-NL" dirty="0">
                <a:cs typeface="Times New Roman"/>
              </a:rPr>
              <a:t>sociale bescherming blijft cruciaal, maar samen met re-integratie op maat </a:t>
            </a:r>
          </a:p>
          <a:p>
            <a:pPr marL="269875">
              <a:defRPr/>
            </a:pPr>
            <a:endParaRPr lang="nl-NL" dirty="0"/>
          </a:p>
          <a:p>
            <a:pPr marL="269875">
              <a:defRPr/>
            </a:pPr>
            <a:endParaRPr lang="nl-NL" dirty="0"/>
          </a:p>
          <a:p>
            <a:pPr marL="269875">
              <a:defRPr/>
            </a:pPr>
            <a:endParaRPr lang="en-US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Marc van der Meer Brabantse Wal 1-12-2020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D87996-0B98-4E03-8F21-4C55DD9482B8}" type="slidenum">
              <a:rPr lang="nl-NL" altLang="nl-NL" smtClean="0"/>
              <a:pPr>
                <a:defRPr/>
              </a:pPr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8553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>
            <a:extLst>
              <a:ext uri="{FF2B5EF4-FFF2-40B4-BE49-F238E27FC236}">
                <a16:creationId xmlns:a16="http://schemas.microsoft.com/office/drawing/2014/main" id="{EADE6B51-96E9-4A1C-9C52-99A20A3DA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9385" y="209135"/>
            <a:ext cx="7129462" cy="1008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nl-NL" altLang="nl-NL" dirty="0"/>
              <a:t>Alle talenten benut!</a:t>
            </a:r>
            <a:br>
              <a:rPr lang="nl-NL" altLang="nl-NL" dirty="0"/>
            </a:br>
            <a:r>
              <a:rPr lang="nl-NL" altLang="nl-NL" sz="1300" dirty="0"/>
              <a:t>Bron: </a:t>
            </a:r>
            <a:r>
              <a:rPr lang="nl-NL" altLang="nl-NL" sz="1300" dirty="0" err="1"/>
              <a:t>STeLLO</a:t>
            </a:r>
            <a:endParaRPr lang="nl-NL" altLang="nl-NL" sz="1300" dirty="0"/>
          </a:p>
        </p:txBody>
      </p:sp>
      <p:sp>
        <p:nvSpPr>
          <p:cNvPr id="20483" name="Tijdelijke aanduiding voor voettekst 3">
            <a:extLst>
              <a:ext uri="{FF2B5EF4-FFF2-40B4-BE49-F238E27FC236}">
                <a16:creationId xmlns:a16="http://schemas.microsoft.com/office/drawing/2014/main" id="{91F13C8A-BBD6-419B-A976-4037B16968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altLang="nl-NL">
                <a:solidFill>
                  <a:srgbClr val="A80086"/>
                </a:solidFill>
              </a:rPr>
              <a:t>Marc van der Meer Brabantse Wal 1-12-2020</a:t>
            </a:r>
          </a:p>
        </p:txBody>
      </p:sp>
      <p:sp>
        <p:nvSpPr>
          <p:cNvPr id="20484" name="Tijdelijke aanduiding voor dianummer 4">
            <a:extLst>
              <a:ext uri="{FF2B5EF4-FFF2-40B4-BE49-F238E27FC236}">
                <a16:creationId xmlns:a16="http://schemas.microsoft.com/office/drawing/2014/main" id="{3AF23EF1-E316-4B36-928F-B18CD52A9C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B9DAA79-946E-4CE9-872B-477251A82F72}" type="slidenum">
              <a:rPr lang="nl-NL" altLang="nl-NL" smtClean="0">
                <a:solidFill>
                  <a:srgbClr val="A80086"/>
                </a:solidFill>
              </a:rPr>
              <a:pPr/>
              <a:t>8</a:t>
            </a:fld>
            <a:endParaRPr lang="nl-NL" altLang="nl-NL">
              <a:solidFill>
                <a:srgbClr val="A80086"/>
              </a:solidFill>
            </a:endParaRPr>
          </a:p>
        </p:txBody>
      </p:sp>
      <p:pic>
        <p:nvPicPr>
          <p:cNvPr id="20485" name="Picture 237">
            <a:extLst>
              <a:ext uri="{FF2B5EF4-FFF2-40B4-BE49-F238E27FC236}">
                <a16:creationId xmlns:a16="http://schemas.microsoft.com/office/drawing/2014/main" id="{AD1E4EE4-D3B2-49EA-A77E-198C6B3A88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69" y="994299"/>
            <a:ext cx="8487906" cy="52461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7982" y="518990"/>
            <a:ext cx="10093898" cy="983332"/>
          </a:xfrm>
        </p:spPr>
        <p:txBody>
          <a:bodyPr>
            <a:normAutofit fontScale="90000"/>
          </a:bodyPr>
          <a:lstStyle/>
          <a:p>
            <a:pPr algn="ctr"/>
            <a:r>
              <a:rPr lang="nl-NL" sz="4900" dirty="0"/>
              <a:t>Toerusten en innoveren veronderstelt </a:t>
            </a:r>
            <a:br>
              <a:rPr lang="nl-NL" sz="4900" dirty="0"/>
            </a:br>
            <a:r>
              <a:rPr lang="nl-NL" sz="4900" dirty="0"/>
              <a:t>wisselwerking tussen domeinen</a:t>
            </a:r>
            <a:br>
              <a:rPr lang="nl-NL" sz="2800" dirty="0"/>
            </a:br>
            <a:r>
              <a:rPr lang="nl-NL" sz="900" dirty="0"/>
              <a:t>(Bron: SER Brabant/ </a:t>
            </a:r>
            <a:r>
              <a:rPr lang="nl-NL" sz="900" dirty="0" err="1"/>
              <a:t>mvdm</a:t>
            </a:r>
            <a:r>
              <a:rPr lang="nl-NL" sz="900" dirty="0"/>
              <a:t>, 2018)</a:t>
            </a:r>
          </a:p>
        </p:txBody>
      </p:sp>
      <p:cxnSp>
        <p:nvCxnSpPr>
          <p:cNvPr id="5" name="Rechte verbindingslijn met pijl 4"/>
          <p:cNvCxnSpPr/>
          <p:nvPr/>
        </p:nvCxnSpPr>
        <p:spPr>
          <a:xfrm>
            <a:off x="7103834" y="3691157"/>
            <a:ext cx="858490" cy="1250599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7464152" y="3401367"/>
            <a:ext cx="810090" cy="12497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>
            <a:off x="5043994" y="5733256"/>
            <a:ext cx="1912841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/>
          <p:cNvCxnSpPr/>
          <p:nvPr/>
        </p:nvCxnSpPr>
        <p:spPr>
          <a:xfrm flipH="1">
            <a:off x="4964900" y="5344902"/>
            <a:ext cx="1991934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 flipH="1">
            <a:off x="3638959" y="3358304"/>
            <a:ext cx="784703" cy="12497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 flipV="1">
            <a:off x="4031311" y="3550784"/>
            <a:ext cx="734291" cy="119659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hoek 10"/>
          <p:cNvSpPr/>
          <p:nvPr/>
        </p:nvSpPr>
        <p:spPr>
          <a:xfrm>
            <a:off x="5012618" y="2739768"/>
            <a:ext cx="1944216" cy="81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Arbeidsmarkt</a:t>
            </a:r>
          </a:p>
        </p:txBody>
      </p:sp>
      <p:sp>
        <p:nvSpPr>
          <p:cNvPr id="12" name="Rechthoek 11"/>
          <p:cNvSpPr/>
          <p:nvPr/>
        </p:nvSpPr>
        <p:spPr>
          <a:xfrm>
            <a:off x="3138498" y="4939857"/>
            <a:ext cx="1586586" cy="81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Huishoudens</a:t>
            </a:r>
          </a:p>
        </p:txBody>
      </p:sp>
      <p:sp>
        <p:nvSpPr>
          <p:cNvPr id="13" name="Rechthoek 12"/>
          <p:cNvSpPr/>
          <p:nvPr/>
        </p:nvSpPr>
        <p:spPr>
          <a:xfrm>
            <a:off x="7275744" y="5085184"/>
            <a:ext cx="1571301" cy="81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Onderwijs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Marc van der Meer Brabantse Wal 1-12-2020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50B4F-75CB-4238-A69A-4C966A43109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80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toor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F063A7231E1E4DA6B2EB887E7E92CC" ma:contentTypeVersion="12" ma:contentTypeDescription="Een nieuw document maken." ma:contentTypeScope="" ma:versionID="a162afd217176c965ed642907bc64cd1">
  <xsd:schema xmlns:xsd="http://www.w3.org/2001/XMLSchema" xmlns:xs="http://www.w3.org/2001/XMLSchema" xmlns:p="http://schemas.microsoft.com/office/2006/metadata/properties" xmlns:ns2="7e057870-7573-48c2-85ba-f2fdd199627d" xmlns:ns3="eebf402d-fc10-42f4-b4ab-6e3ae67399e8" targetNamespace="http://schemas.microsoft.com/office/2006/metadata/properties" ma:root="true" ma:fieldsID="f154fdad7f86fb7f01aeb6cc3ffa68e0" ns2:_="" ns3:_="">
    <xsd:import namespace="7e057870-7573-48c2-85ba-f2fdd199627d"/>
    <xsd:import namespace="eebf402d-fc10-42f4-b4ab-6e3ae67399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057870-7573-48c2-85ba-f2fdd19962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f402d-fc10-42f4-b4ab-6e3ae67399e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3447A6-B34D-4DC3-B342-454220324132}"/>
</file>

<file path=customXml/itemProps2.xml><?xml version="1.0" encoding="utf-8"?>
<ds:datastoreItem xmlns:ds="http://schemas.openxmlformats.org/officeDocument/2006/customXml" ds:itemID="{88EFE894-8DA2-4EF1-AB2A-832D53C36F4F}"/>
</file>

<file path=customXml/itemProps3.xml><?xml version="1.0" encoding="utf-8"?>
<ds:datastoreItem xmlns:ds="http://schemas.openxmlformats.org/officeDocument/2006/customXml" ds:itemID="{B2D466AC-2A5E-4465-A4EA-AA02FEA5D05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1114</Words>
  <Application>Microsoft Office PowerPoint</Application>
  <PresentationFormat>Widescreen</PresentationFormat>
  <Paragraphs>223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Red Hat Display</vt:lpstr>
      <vt:lpstr>Red Hat Display Black</vt:lpstr>
      <vt:lpstr>Times</vt:lpstr>
      <vt:lpstr>Times New Roman</vt:lpstr>
      <vt:lpstr>Kantoorthema</vt:lpstr>
      <vt:lpstr>Samenwerking in de regio: talentontwikkeling in driedimensionaal perspectief </vt:lpstr>
      <vt:lpstr> </vt:lpstr>
      <vt:lpstr>Regionale verkenning 28 november 2020</vt:lpstr>
      <vt:lpstr>Regionale verkenning 28 november 2020</vt:lpstr>
      <vt:lpstr>PowerPoint Presentation</vt:lpstr>
      <vt:lpstr>Waar doen we het voor? </vt:lpstr>
      <vt:lpstr>De toerustingsagenda van Beroepsonderwijs en ARBEIDSMARKT</vt:lpstr>
      <vt:lpstr>Alle talenten benut! Bron: STeLLO</vt:lpstr>
      <vt:lpstr>Toerusten en innoveren veronderstelt  wisselwerking tussen domeinen (Bron: SER Brabant/ mvdm, 2018)</vt:lpstr>
      <vt:lpstr>PowerPoint Presentation</vt:lpstr>
      <vt:lpstr> </vt:lpstr>
      <vt:lpstr>Wat sectoren verbindt (2) Defensie (l) en politie (r) (bron: bzk) Blauw is instroom, Rood uitstroom  </vt:lpstr>
      <vt:lpstr>Sterk Techniek-onderwijs Brabantse Wal</vt:lpstr>
      <vt:lpstr>Voorbeeld: vrije zones in economisch beroepsonderwijs</vt:lpstr>
      <vt:lpstr> Eén van de zeven aanbevelingen</vt:lpstr>
      <vt:lpstr>Zorg en welzijn voorbeeld: doorlopende leerlijn gehandicaptenzorg – onderwijs op maat</vt:lpstr>
      <vt:lpstr>Duurzaam ontwikkelen (Bron Boer, Van der Meer en Timmerman, 2019)</vt:lpstr>
      <vt:lpstr>LLO - ontwikkelcyclus</vt:lpstr>
      <vt:lpstr>Denkbare regionale toepassingen</vt:lpstr>
      <vt:lpstr>Aanbeveling 1.   Ontwikkel gegevens ten behoeve van loopbanen en beroepskeuze</vt:lpstr>
      <vt:lpstr>2. Versterk het imago van het beroepsonderwijs  </vt:lpstr>
      <vt:lpstr>3. Bevorder een systeem van leven lang ontwikkelen en loopbaanbegeleiding</vt:lpstr>
      <vt:lpstr>4. Versterk het lerend en professioneel vermogen van het mbo </vt:lpstr>
      <vt:lpstr>5. Bevorder samenwerking in de beroepskolom en tussen sectoren in het regionale ecosysteem  </vt:lpstr>
      <vt:lpstr>PowerPoint Presentation</vt:lpstr>
    </vt:vector>
  </TitlesOfParts>
  <Company>Stichting SBB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Optimale talentontwikkeling</dc:title>
  <dc:creator>Marc van der Meer</dc:creator>
  <cp:lastModifiedBy>Marc Van der Meer</cp:lastModifiedBy>
  <cp:revision>53</cp:revision>
  <dcterms:created xsi:type="dcterms:W3CDTF">2019-11-08T21:22:58Z</dcterms:created>
  <dcterms:modified xsi:type="dcterms:W3CDTF">2020-11-30T22:14:28Z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0x0101000BF063A7231E1E4DA6B2EB887E7E92CC</vt:lpwstr>
  </property>
</Properties>
</file>